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26" r:id="rId17"/>
    <p:sldId id="327" r:id="rId18"/>
    <p:sldId id="315" r:id="rId19"/>
    <p:sldId id="316" r:id="rId20"/>
    <p:sldId id="317" r:id="rId21"/>
    <p:sldId id="318" r:id="rId22"/>
    <p:sldId id="320" r:id="rId23"/>
    <p:sldId id="319" r:id="rId24"/>
    <p:sldId id="321" r:id="rId25"/>
    <p:sldId id="322" r:id="rId26"/>
    <p:sldId id="323" r:id="rId27"/>
    <p:sldId id="324" r:id="rId28"/>
    <p:sldId id="325" r:id="rId29"/>
    <p:sldId id="271" r:id="rId30"/>
    <p:sldId id="272" r:id="rId31"/>
    <p:sldId id="273" r:id="rId32"/>
    <p:sldId id="274" r:id="rId33"/>
    <p:sldId id="289" r:id="rId34"/>
    <p:sldId id="290" r:id="rId35"/>
    <p:sldId id="275" r:id="rId36"/>
    <p:sldId id="276" r:id="rId37"/>
    <p:sldId id="277" r:id="rId38"/>
    <p:sldId id="278" r:id="rId39"/>
    <p:sldId id="279" r:id="rId40"/>
    <p:sldId id="280" r:id="rId41"/>
    <p:sldId id="281" r:id="rId42"/>
    <p:sldId id="291" r:id="rId43"/>
    <p:sldId id="292" r:id="rId44"/>
    <p:sldId id="293" r:id="rId45"/>
    <p:sldId id="294" r:id="rId46"/>
    <p:sldId id="282" r:id="rId47"/>
    <p:sldId id="283" r:id="rId48"/>
    <p:sldId id="284" r:id="rId49"/>
    <p:sldId id="285" r:id="rId50"/>
    <p:sldId id="286" r:id="rId51"/>
    <p:sldId id="287" r:id="rId52"/>
    <p:sldId id="288" r:id="rId53"/>
    <p:sldId id="309" r:id="rId54"/>
    <p:sldId id="310" r:id="rId55"/>
    <p:sldId id="312" r:id="rId56"/>
    <p:sldId id="313" r:id="rId57"/>
    <p:sldId id="31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28"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403" r:id="rId143"/>
    <p:sldId id="399" r:id="rId144"/>
    <p:sldId id="400" r:id="rId145"/>
    <p:sldId id="401" r:id="rId146"/>
    <p:sldId id="402"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1.wmf"/><Relationship Id="rId7" Type="http://schemas.openxmlformats.org/officeDocument/2006/relationships/image" Target="../media/image85.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99202-CDEF-4012-9A89-7EB78E72DE7B}" type="datetimeFigureOut">
              <a:rPr lang="en-IN" smtClean="0"/>
              <a:t>12-04-2018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3CD7E-DDA1-4DE9-AC9C-CB02C1EAF3E8}" type="slidenum">
              <a:rPr lang="en-IN" smtClean="0"/>
              <a:t>‹#›</a:t>
            </a:fld>
            <a:endParaRPr lang="en-IN"/>
          </a:p>
        </p:txBody>
      </p:sp>
    </p:spTree>
    <p:extLst>
      <p:ext uri="{BB962C8B-B14F-4D97-AF65-F5344CB8AC3E}">
        <p14:creationId xmlns:p14="http://schemas.microsoft.com/office/powerpoint/2010/main" val="345675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42</a:t>
            </a:fld>
            <a:endParaRPr lang="en-IN"/>
          </a:p>
        </p:txBody>
      </p:sp>
    </p:spTree>
    <p:extLst>
      <p:ext uri="{BB962C8B-B14F-4D97-AF65-F5344CB8AC3E}">
        <p14:creationId xmlns:p14="http://schemas.microsoft.com/office/powerpoint/2010/main" val="317742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48</a:t>
            </a:fld>
            <a:endParaRPr lang="en-IN"/>
          </a:p>
        </p:txBody>
      </p:sp>
    </p:spTree>
    <p:extLst>
      <p:ext uri="{BB962C8B-B14F-4D97-AF65-F5344CB8AC3E}">
        <p14:creationId xmlns:p14="http://schemas.microsoft.com/office/powerpoint/2010/main" val="13283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291411-BB3C-4AAA-A816-7B18971755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648D9594-6F30-4D45-B5B7-B073C95A60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B8FD8E61-86C5-405B-B694-95043F42E0E5}"/>
              </a:ext>
            </a:extLst>
          </p:cNvPr>
          <p:cNvSpPr>
            <a:spLocks noGrp="1"/>
          </p:cNvSpPr>
          <p:nvPr>
            <p:ph type="dt" sz="half" idx="10"/>
          </p:nvPr>
        </p:nvSpPr>
        <p:spPr/>
        <p:txBody>
          <a:bodyPr/>
          <a:lstStyle/>
          <a:p>
            <a:fld id="{1C90A5C6-3C34-4F22-90D8-F08F807639AB}" type="datetimeFigureOut">
              <a:rPr lang="en-IN" smtClean="0"/>
              <a:t>12-04-2018</a:t>
            </a:fld>
            <a:endParaRPr lang="en-IN"/>
          </a:p>
        </p:txBody>
      </p:sp>
      <p:sp>
        <p:nvSpPr>
          <p:cNvPr id="5" name="Footer Placeholder 4">
            <a:extLst>
              <a:ext uri="{FF2B5EF4-FFF2-40B4-BE49-F238E27FC236}">
                <a16:creationId xmlns:a16="http://schemas.microsoft.com/office/drawing/2014/main" xmlns="" id="{96A366E7-F6AC-4B51-82D6-3AB9B9097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83B4965-EFA5-4FE2-B57B-F071E0B16980}"/>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98093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17525D-841D-4F40-94D8-A271AC6FAE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7D21E4C-B79F-43FF-95D6-77AE467D0B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0C70CA8-3F61-4226-B478-F88F36281E25}"/>
              </a:ext>
            </a:extLst>
          </p:cNvPr>
          <p:cNvSpPr>
            <a:spLocks noGrp="1"/>
          </p:cNvSpPr>
          <p:nvPr>
            <p:ph type="dt" sz="half" idx="10"/>
          </p:nvPr>
        </p:nvSpPr>
        <p:spPr/>
        <p:txBody>
          <a:bodyPr/>
          <a:lstStyle/>
          <a:p>
            <a:fld id="{1C90A5C6-3C34-4F22-90D8-F08F807639AB}" type="datetimeFigureOut">
              <a:rPr lang="en-IN" smtClean="0"/>
              <a:t>12-04-2018</a:t>
            </a:fld>
            <a:endParaRPr lang="en-IN"/>
          </a:p>
        </p:txBody>
      </p:sp>
      <p:sp>
        <p:nvSpPr>
          <p:cNvPr id="5" name="Footer Placeholder 4">
            <a:extLst>
              <a:ext uri="{FF2B5EF4-FFF2-40B4-BE49-F238E27FC236}">
                <a16:creationId xmlns:a16="http://schemas.microsoft.com/office/drawing/2014/main" xmlns="" id="{734C4878-FFB9-4A5B-9FEF-FE457D9778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B36C62E-A12B-4545-B51E-66765D8913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71924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734CBBC-AC81-4571-84D2-7F036866CF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4EB0906-9DBB-4A1D-8C36-4DA12617B0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7546E17-0874-44D3-BA0A-DBEEFD2FD5B7}"/>
              </a:ext>
            </a:extLst>
          </p:cNvPr>
          <p:cNvSpPr>
            <a:spLocks noGrp="1"/>
          </p:cNvSpPr>
          <p:nvPr>
            <p:ph type="dt" sz="half" idx="10"/>
          </p:nvPr>
        </p:nvSpPr>
        <p:spPr/>
        <p:txBody>
          <a:bodyPr/>
          <a:lstStyle/>
          <a:p>
            <a:fld id="{1C90A5C6-3C34-4F22-90D8-F08F807639AB}" type="datetimeFigureOut">
              <a:rPr lang="en-IN" smtClean="0"/>
              <a:t>12-04-2018</a:t>
            </a:fld>
            <a:endParaRPr lang="en-IN"/>
          </a:p>
        </p:txBody>
      </p:sp>
      <p:sp>
        <p:nvSpPr>
          <p:cNvPr id="5" name="Footer Placeholder 4">
            <a:extLst>
              <a:ext uri="{FF2B5EF4-FFF2-40B4-BE49-F238E27FC236}">
                <a16:creationId xmlns:a16="http://schemas.microsoft.com/office/drawing/2014/main" xmlns="" id="{DF410D2F-9882-4BCD-ADD1-4B12882B3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4D2559E-CFEE-43BE-BC2A-179FCB5487DB}"/>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3505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41B04B-A0BD-4E64-A216-F7E333944565}"/>
              </a:ext>
            </a:extLst>
          </p:cNvPr>
          <p:cNvSpPr>
            <a:spLocks noGrp="1"/>
          </p:cNvSpPr>
          <p:nvPr>
            <p:ph type="title"/>
          </p:nvPr>
        </p:nvSpPr>
        <p:spPr>
          <a:xfrm>
            <a:off x="609600" y="277814"/>
            <a:ext cx="10972800" cy="113982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7AA9277-7755-40F9-BA38-A1D13A058182}"/>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585B5D0-548E-4764-9625-90CE534949B2}"/>
              </a:ext>
            </a:extLst>
          </p:cNvPr>
          <p:cNvSpPr>
            <a:spLocks noGrp="1"/>
          </p:cNvSpPr>
          <p:nvPr>
            <p:ph sz="half" idx="2"/>
          </p:nvPr>
        </p:nvSpPr>
        <p:spPr>
          <a:xfrm>
            <a:off x="6197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a:extLst>
              <a:ext uri="{FF2B5EF4-FFF2-40B4-BE49-F238E27FC236}">
                <a16:creationId xmlns:a16="http://schemas.microsoft.com/office/drawing/2014/main" xmlns="" id="{D5EB12E8-1A05-4E81-A44E-93C1A4BA4F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xmlns="" id="{36C6F142-C26B-40F4-BE97-0F0DBD7B78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xmlns="" id="{285925E5-98EC-4BA6-85B5-2D8DB3EAB4D4}"/>
              </a:ext>
            </a:extLst>
          </p:cNvPr>
          <p:cNvSpPr>
            <a:spLocks noGrp="1" noChangeArrowheads="1"/>
          </p:cNvSpPr>
          <p:nvPr>
            <p:ph type="sldNum" sz="quarter" idx="12"/>
          </p:nvPr>
        </p:nvSpPr>
        <p:spPr>
          <a:ln/>
        </p:spPr>
        <p:txBody>
          <a:bodyPr/>
          <a:lstStyle>
            <a:lvl1pPr>
              <a:defRPr/>
            </a:lvl1pPr>
          </a:lstStyle>
          <a:p>
            <a:pPr>
              <a:defRPr/>
            </a:pPr>
            <a:fld id="{A1C6F488-8BA9-4BAF-A375-8935953AC862}" type="slidenum">
              <a:rPr lang="en-US" altLang="zh-CN"/>
              <a:pPr>
                <a:defRPr/>
              </a:pPr>
              <a:t>‹#›</a:t>
            </a:fld>
            <a:endParaRPr lang="en-US" altLang="zh-CN"/>
          </a:p>
        </p:txBody>
      </p:sp>
    </p:spTree>
    <p:extLst>
      <p:ext uri="{BB962C8B-B14F-4D97-AF65-F5344CB8AC3E}">
        <p14:creationId xmlns:p14="http://schemas.microsoft.com/office/powerpoint/2010/main" val="247950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2A1720-9077-47CB-9F39-A68AA6C1C593}"/>
              </a:ext>
            </a:extLst>
          </p:cNvPr>
          <p:cNvSpPr>
            <a:spLocks noGrp="1"/>
          </p:cNvSpPr>
          <p:nvPr>
            <p:ph type="title"/>
          </p:nvPr>
        </p:nvSpPr>
        <p:spPr>
          <a:xfrm>
            <a:off x="609600" y="277814"/>
            <a:ext cx="10972800" cy="113982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B8E8438-A9F8-4E01-A220-F7AC5CB5E21A}"/>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513F95C6-693F-499E-88F1-DDC548F24971}"/>
              </a:ext>
            </a:extLst>
          </p:cNvPr>
          <p:cNvSpPr>
            <a:spLocks noGrp="1"/>
          </p:cNvSpPr>
          <p:nvPr>
            <p:ph sz="quarter" idx="2"/>
          </p:nvPr>
        </p:nvSpPr>
        <p:spPr>
          <a:xfrm>
            <a:off x="6197600" y="1600201"/>
            <a:ext cx="5384800" cy="218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a:extLst>
              <a:ext uri="{FF2B5EF4-FFF2-40B4-BE49-F238E27FC236}">
                <a16:creationId xmlns:a16="http://schemas.microsoft.com/office/drawing/2014/main" xmlns="" id="{26E923FF-22C4-4077-A9B1-15022C4D9BD8}"/>
              </a:ext>
            </a:extLst>
          </p:cNvPr>
          <p:cNvSpPr>
            <a:spLocks noGrp="1"/>
          </p:cNvSpPr>
          <p:nvPr>
            <p:ph sz="quarter" idx="3"/>
          </p:nvPr>
        </p:nvSpPr>
        <p:spPr>
          <a:xfrm>
            <a:off x="6197600" y="3941763"/>
            <a:ext cx="5384800" cy="2189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4">
            <a:extLst>
              <a:ext uri="{FF2B5EF4-FFF2-40B4-BE49-F238E27FC236}">
                <a16:creationId xmlns:a16="http://schemas.microsoft.com/office/drawing/2014/main" xmlns="" id="{D5EB12E8-1A05-4E81-A44E-93C1A4BA4F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xmlns="" id="{36C6F142-C26B-40F4-BE97-0F0DBD7B78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xmlns="" id="{285925E5-98EC-4BA6-85B5-2D8DB3EAB4D4}"/>
              </a:ext>
            </a:extLst>
          </p:cNvPr>
          <p:cNvSpPr>
            <a:spLocks noGrp="1" noChangeArrowheads="1"/>
          </p:cNvSpPr>
          <p:nvPr>
            <p:ph type="sldNum" sz="quarter" idx="12"/>
          </p:nvPr>
        </p:nvSpPr>
        <p:spPr>
          <a:ln/>
        </p:spPr>
        <p:txBody>
          <a:bodyPr/>
          <a:lstStyle>
            <a:lvl1pPr>
              <a:defRPr/>
            </a:lvl1pPr>
          </a:lstStyle>
          <a:p>
            <a:pPr>
              <a:defRPr/>
            </a:pPr>
            <a:fld id="{07D4C405-469F-411F-90E4-29928B52B923}" type="slidenum">
              <a:rPr lang="en-US" altLang="zh-CN"/>
              <a:pPr>
                <a:defRPr/>
              </a:pPr>
              <a:t>‹#›</a:t>
            </a:fld>
            <a:endParaRPr lang="en-US" altLang="zh-CN"/>
          </a:p>
        </p:txBody>
      </p:sp>
    </p:spTree>
    <p:extLst>
      <p:ext uri="{BB962C8B-B14F-4D97-AF65-F5344CB8AC3E}">
        <p14:creationId xmlns:p14="http://schemas.microsoft.com/office/powerpoint/2010/main" val="314335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DE5E4-8C9F-43BC-BC48-159EF7BF99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B04DED6-E806-470E-9938-398C697CD9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DA9F99E-46CC-43EA-A4FF-BE253FB723B4}"/>
              </a:ext>
            </a:extLst>
          </p:cNvPr>
          <p:cNvSpPr>
            <a:spLocks noGrp="1"/>
          </p:cNvSpPr>
          <p:nvPr>
            <p:ph type="dt" sz="half" idx="10"/>
          </p:nvPr>
        </p:nvSpPr>
        <p:spPr/>
        <p:txBody>
          <a:bodyPr/>
          <a:lstStyle/>
          <a:p>
            <a:fld id="{1C90A5C6-3C34-4F22-90D8-F08F807639AB}" type="datetimeFigureOut">
              <a:rPr lang="en-IN" smtClean="0"/>
              <a:t>12-04-2018</a:t>
            </a:fld>
            <a:endParaRPr lang="en-IN"/>
          </a:p>
        </p:txBody>
      </p:sp>
      <p:sp>
        <p:nvSpPr>
          <p:cNvPr id="5" name="Footer Placeholder 4">
            <a:extLst>
              <a:ext uri="{FF2B5EF4-FFF2-40B4-BE49-F238E27FC236}">
                <a16:creationId xmlns:a16="http://schemas.microsoft.com/office/drawing/2014/main" xmlns="" id="{F589D4CD-4A5D-4BA6-821A-71D7C0AF79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46DA335-EBBD-4B84-97D4-37B9D2A8DA6A}"/>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01251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63B9DC-0817-440B-AA5F-D459C4A844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8EC028C-C158-4556-9407-C6FC90117E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B576E49-EC48-4DA5-B2A5-51C845D6A803}"/>
              </a:ext>
            </a:extLst>
          </p:cNvPr>
          <p:cNvSpPr>
            <a:spLocks noGrp="1"/>
          </p:cNvSpPr>
          <p:nvPr>
            <p:ph type="dt" sz="half" idx="10"/>
          </p:nvPr>
        </p:nvSpPr>
        <p:spPr/>
        <p:txBody>
          <a:bodyPr/>
          <a:lstStyle/>
          <a:p>
            <a:fld id="{1C90A5C6-3C34-4F22-90D8-F08F807639AB}" type="datetimeFigureOut">
              <a:rPr lang="en-IN" smtClean="0"/>
              <a:t>12-04-2018</a:t>
            </a:fld>
            <a:endParaRPr lang="en-IN"/>
          </a:p>
        </p:txBody>
      </p:sp>
      <p:sp>
        <p:nvSpPr>
          <p:cNvPr id="5" name="Footer Placeholder 4">
            <a:extLst>
              <a:ext uri="{FF2B5EF4-FFF2-40B4-BE49-F238E27FC236}">
                <a16:creationId xmlns:a16="http://schemas.microsoft.com/office/drawing/2014/main" xmlns="" id="{73B2372C-1210-4B18-B2C9-D2CAF7C8E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50C0D95-BEAD-4DC3-A99E-16E6EF20260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80861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08081-FDA4-4F55-8FD7-DC6A3109CC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574D1A0-423F-4506-9F69-6BDB324F20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2605B7BC-2868-4ACA-A1D7-720F7CB3AE0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6490BAB0-E599-411D-9DD4-2E96E01643D6}"/>
              </a:ext>
            </a:extLst>
          </p:cNvPr>
          <p:cNvSpPr>
            <a:spLocks noGrp="1"/>
          </p:cNvSpPr>
          <p:nvPr>
            <p:ph type="dt" sz="half" idx="10"/>
          </p:nvPr>
        </p:nvSpPr>
        <p:spPr/>
        <p:txBody>
          <a:bodyPr/>
          <a:lstStyle/>
          <a:p>
            <a:fld id="{1C90A5C6-3C34-4F22-90D8-F08F807639AB}" type="datetimeFigureOut">
              <a:rPr lang="en-IN" smtClean="0"/>
              <a:t>12-04-2018</a:t>
            </a:fld>
            <a:endParaRPr lang="en-IN"/>
          </a:p>
        </p:txBody>
      </p:sp>
      <p:sp>
        <p:nvSpPr>
          <p:cNvPr id="6" name="Footer Placeholder 5">
            <a:extLst>
              <a:ext uri="{FF2B5EF4-FFF2-40B4-BE49-F238E27FC236}">
                <a16:creationId xmlns:a16="http://schemas.microsoft.com/office/drawing/2014/main" xmlns="" id="{38B45D87-BC39-4AD9-B934-73D2070D5E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267A27C-4CC4-4307-AED0-2C9BED985A22}"/>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38527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6D265-4D98-4B16-93FA-C2ABF77738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B30E5FE-65DA-4B25-84FE-85CCF3092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A0B66FA-AC6C-4CAE-ACF7-8920093BA2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330B987-E8CE-4411-87BF-CB272601D0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C8DCE22C-BABC-41B0-88BC-8660B2DD5D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81199E9E-1C5A-433C-A494-6E6B4CD2CC1A}"/>
              </a:ext>
            </a:extLst>
          </p:cNvPr>
          <p:cNvSpPr>
            <a:spLocks noGrp="1"/>
          </p:cNvSpPr>
          <p:nvPr>
            <p:ph type="dt" sz="half" idx="10"/>
          </p:nvPr>
        </p:nvSpPr>
        <p:spPr/>
        <p:txBody>
          <a:bodyPr/>
          <a:lstStyle/>
          <a:p>
            <a:fld id="{1C90A5C6-3C34-4F22-90D8-F08F807639AB}" type="datetimeFigureOut">
              <a:rPr lang="en-IN" smtClean="0"/>
              <a:t>12-04-2018</a:t>
            </a:fld>
            <a:endParaRPr lang="en-IN"/>
          </a:p>
        </p:txBody>
      </p:sp>
      <p:sp>
        <p:nvSpPr>
          <p:cNvPr id="8" name="Footer Placeholder 7">
            <a:extLst>
              <a:ext uri="{FF2B5EF4-FFF2-40B4-BE49-F238E27FC236}">
                <a16:creationId xmlns:a16="http://schemas.microsoft.com/office/drawing/2014/main" xmlns="" id="{7C08C46B-1F5A-43ED-8E28-4DD504F11B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CC5821E0-8D7E-4656-B3F9-35F28A75C0C9}"/>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4247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A2525-8D52-4B81-972D-926176C605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3CCFFB43-11C3-45EC-91A6-8BD33C39505B}"/>
              </a:ext>
            </a:extLst>
          </p:cNvPr>
          <p:cNvSpPr>
            <a:spLocks noGrp="1"/>
          </p:cNvSpPr>
          <p:nvPr>
            <p:ph type="dt" sz="half" idx="10"/>
          </p:nvPr>
        </p:nvSpPr>
        <p:spPr/>
        <p:txBody>
          <a:bodyPr/>
          <a:lstStyle/>
          <a:p>
            <a:fld id="{1C90A5C6-3C34-4F22-90D8-F08F807639AB}" type="datetimeFigureOut">
              <a:rPr lang="en-IN" smtClean="0"/>
              <a:t>12-04-2018</a:t>
            </a:fld>
            <a:endParaRPr lang="en-IN"/>
          </a:p>
        </p:txBody>
      </p:sp>
      <p:sp>
        <p:nvSpPr>
          <p:cNvPr id="4" name="Footer Placeholder 3">
            <a:extLst>
              <a:ext uri="{FF2B5EF4-FFF2-40B4-BE49-F238E27FC236}">
                <a16:creationId xmlns:a16="http://schemas.microsoft.com/office/drawing/2014/main" xmlns="" id="{8F49F18B-C31D-4B4E-9DE6-8A64D901146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00C4AEE1-2608-4A53-91AD-F8B085A4F7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734599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6CC23F8-DF9A-434E-BFC3-B3137D1CB79D}"/>
              </a:ext>
            </a:extLst>
          </p:cNvPr>
          <p:cNvSpPr>
            <a:spLocks noGrp="1"/>
          </p:cNvSpPr>
          <p:nvPr>
            <p:ph type="dt" sz="half" idx="10"/>
          </p:nvPr>
        </p:nvSpPr>
        <p:spPr/>
        <p:txBody>
          <a:bodyPr/>
          <a:lstStyle/>
          <a:p>
            <a:fld id="{1C90A5C6-3C34-4F22-90D8-F08F807639AB}" type="datetimeFigureOut">
              <a:rPr lang="en-IN" smtClean="0"/>
              <a:t>12-04-2018</a:t>
            </a:fld>
            <a:endParaRPr lang="en-IN"/>
          </a:p>
        </p:txBody>
      </p:sp>
      <p:sp>
        <p:nvSpPr>
          <p:cNvPr id="3" name="Footer Placeholder 2">
            <a:extLst>
              <a:ext uri="{FF2B5EF4-FFF2-40B4-BE49-F238E27FC236}">
                <a16:creationId xmlns:a16="http://schemas.microsoft.com/office/drawing/2014/main" xmlns="" id="{74A9B328-6360-45FA-A528-8DED7ECD24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778F3B92-11B6-4714-8D4F-10E30A989EE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12393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06000A-E9FB-462A-93C5-55896AAB3A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EC173C4-31DB-4F30-9740-A1BA1AA994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726E4E1-B1ED-4AAC-BD58-344E52A10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FB49F74-7B50-4124-ADBA-6AA22FAE8CF8}"/>
              </a:ext>
            </a:extLst>
          </p:cNvPr>
          <p:cNvSpPr>
            <a:spLocks noGrp="1"/>
          </p:cNvSpPr>
          <p:nvPr>
            <p:ph type="dt" sz="half" idx="10"/>
          </p:nvPr>
        </p:nvSpPr>
        <p:spPr/>
        <p:txBody>
          <a:bodyPr/>
          <a:lstStyle/>
          <a:p>
            <a:fld id="{1C90A5C6-3C34-4F22-90D8-F08F807639AB}" type="datetimeFigureOut">
              <a:rPr lang="en-IN" smtClean="0"/>
              <a:t>12-04-2018</a:t>
            </a:fld>
            <a:endParaRPr lang="en-IN"/>
          </a:p>
        </p:txBody>
      </p:sp>
      <p:sp>
        <p:nvSpPr>
          <p:cNvPr id="6" name="Footer Placeholder 5">
            <a:extLst>
              <a:ext uri="{FF2B5EF4-FFF2-40B4-BE49-F238E27FC236}">
                <a16:creationId xmlns:a16="http://schemas.microsoft.com/office/drawing/2014/main" xmlns="" id="{95ED62FF-06C8-4EE4-9457-DBA33680AB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08E78DF-58B6-42D0-93A0-E6D1C2393A1E}"/>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82254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F32B02-835F-47BB-AC81-A62F50508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B19EA7C0-E19C-43A1-93FB-F73510B17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E7870B5E-1BA1-4466-88AE-17B7CF561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8EC149F-8D05-4DD7-930B-D752538BDD27}"/>
              </a:ext>
            </a:extLst>
          </p:cNvPr>
          <p:cNvSpPr>
            <a:spLocks noGrp="1"/>
          </p:cNvSpPr>
          <p:nvPr>
            <p:ph type="dt" sz="half" idx="10"/>
          </p:nvPr>
        </p:nvSpPr>
        <p:spPr/>
        <p:txBody>
          <a:bodyPr/>
          <a:lstStyle/>
          <a:p>
            <a:fld id="{1C90A5C6-3C34-4F22-90D8-F08F807639AB}" type="datetimeFigureOut">
              <a:rPr lang="en-IN" smtClean="0"/>
              <a:t>12-04-2018</a:t>
            </a:fld>
            <a:endParaRPr lang="en-IN"/>
          </a:p>
        </p:txBody>
      </p:sp>
      <p:sp>
        <p:nvSpPr>
          <p:cNvPr id="6" name="Footer Placeholder 5">
            <a:extLst>
              <a:ext uri="{FF2B5EF4-FFF2-40B4-BE49-F238E27FC236}">
                <a16:creationId xmlns:a16="http://schemas.microsoft.com/office/drawing/2014/main" xmlns="" id="{14940EA3-F8DD-47A1-9D34-54D9C88AC2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CF0D0A1-2255-4488-B0C6-94A9C2359095}"/>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169013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5B624D6-1F3D-4453-BBB4-F89C25C33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5D988DB-2486-42BB-938D-0AFD4D99A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119F395-FEA6-4A28-A72F-A34C93E49A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0A5C6-3C34-4F22-90D8-F08F807639AB}" type="datetimeFigureOut">
              <a:rPr lang="en-IN" smtClean="0"/>
              <a:t>12-04-2018</a:t>
            </a:fld>
            <a:endParaRPr lang="en-IN"/>
          </a:p>
        </p:txBody>
      </p:sp>
      <p:sp>
        <p:nvSpPr>
          <p:cNvPr id="5" name="Footer Placeholder 4">
            <a:extLst>
              <a:ext uri="{FF2B5EF4-FFF2-40B4-BE49-F238E27FC236}">
                <a16:creationId xmlns:a16="http://schemas.microsoft.com/office/drawing/2014/main" xmlns="" id="{3DF0F3F8-6AF8-4514-9E75-105D029A0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ABB1B544-671F-4074-A2E0-585D296F8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7849E-2745-4225-85A0-84E539EF8038}" type="slidenum">
              <a:rPr lang="en-IN" smtClean="0"/>
              <a:t>‹#›</a:t>
            </a:fld>
            <a:endParaRPr lang="en-IN"/>
          </a:p>
        </p:txBody>
      </p:sp>
    </p:spTree>
    <p:extLst>
      <p:ext uri="{BB962C8B-B14F-4D97-AF65-F5344CB8AC3E}">
        <p14:creationId xmlns:p14="http://schemas.microsoft.com/office/powerpoint/2010/main" val="51155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78.wmf"/></Relationships>
</file>

<file path=ppt/slides/_rels/slide106.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7.bin"/><Relationship Id="rId18" Type="http://schemas.openxmlformats.org/officeDocument/2006/relationships/image" Target="../media/image86.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83.wmf"/><Relationship Id="rId17"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image" Target="../media/image85.wmf"/><Relationship Id="rId1" Type="http://schemas.openxmlformats.org/officeDocument/2006/relationships/vmlDrawing" Target="../drawings/vmlDrawing2.vml"/><Relationship Id="rId6" Type="http://schemas.openxmlformats.org/officeDocument/2006/relationships/image" Target="../media/image80.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5.bin"/><Relationship Id="rId14" Type="http://schemas.openxmlformats.org/officeDocument/2006/relationships/image" Target="../media/image84.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7.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88.w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89.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fda.gov/default.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statisticshowto.com/how-to-find-the-mean-mode-and-media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www.statisticshowto.com/tables/z-tabl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i2.wp.com/www.svm-tutorial.com/wp-content/uploads/2014/11/separating-hyperplane.png?ssl=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15A8A6-DE1B-4A47-B073-E22A831FEE8D}"/>
              </a:ext>
            </a:extLst>
          </p:cNvPr>
          <p:cNvSpPr>
            <a:spLocks noGrp="1"/>
          </p:cNvSpPr>
          <p:nvPr>
            <p:ph type="ctrTitle"/>
          </p:nvPr>
        </p:nvSpPr>
        <p:spPr/>
        <p:txBody>
          <a:bodyPr/>
          <a:lstStyle/>
          <a:p>
            <a:r>
              <a:rPr lang="en-IN" dirty="0"/>
              <a:t>Statistics</a:t>
            </a:r>
          </a:p>
        </p:txBody>
      </p:sp>
      <p:sp>
        <p:nvSpPr>
          <p:cNvPr id="3" name="Subtitle 2">
            <a:extLst>
              <a:ext uri="{FF2B5EF4-FFF2-40B4-BE49-F238E27FC236}">
                <a16:creationId xmlns:a16="http://schemas.microsoft.com/office/drawing/2014/main" xmlns="" id="{0003A74D-A2D9-41F8-A8E4-3B2E4F9CD42D}"/>
              </a:ext>
            </a:extLst>
          </p:cNvPr>
          <p:cNvSpPr>
            <a:spLocks noGrp="1"/>
          </p:cNvSpPr>
          <p:nvPr>
            <p:ph type="subTitle" idx="1"/>
          </p:nvPr>
        </p:nvSpPr>
        <p:spPr/>
        <p:txBody>
          <a:bodyPr/>
          <a:lstStyle/>
          <a:p>
            <a:r>
              <a:rPr lang="en-IN" dirty="0"/>
              <a:t>Parameswari </a:t>
            </a:r>
            <a:r>
              <a:rPr lang="en-IN" dirty="0" err="1"/>
              <a:t>Ettiappan</a:t>
            </a:r>
            <a:endParaRPr lang="en-IN" dirty="0"/>
          </a:p>
        </p:txBody>
      </p:sp>
    </p:spTree>
    <p:extLst>
      <p:ext uri="{BB962C8B-B14F-4D97-AF65-F5344CB8AC3E}">
        <p14:creationId xmlns:p14="http://schemas.microsoft.com/office/powerpoint/2010/main" val="2423410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0849A8-E668-4998-9E7B-838B03011C37}"/>
              </a:ext>
            </a:extLst>
          </p:cNvPr>
          <p:cNvSpPr>
            <a:spLocks noGrp="1"/>
          </p:cNvSpPr>
          <p:nvPr>
            <p:ph type="title"/>
          </p:nvPr>
        </p:nvSpPr>
        <p:spPr/>
        <p:txBody>
          <a:bodyPr/>
          <a:lstStyle/>
          <a:p>
            <a:r>
              <a:rPr lang="en-IN" b="1" dirty="0"/>
              <a:t>Median</a:t>
            </a:r>
            <a:endParaRPr lang="en-IN" dirty="0"/>
          </a:p>
        </p:txBody>
      </p:sp>
      <p:sp>
        <p:nvSpPr>
          <p:cNvPr id="3" name="Content Placeholder 2">
            <a:extLst>
              <a:ext uri="{FF2B5EF4-FFF2-40B4-BE49-F238E27FC236}">
                <a16:creationId xmlns:a16="http://schemas.microsoft.com/office/drawing/2014/main" xmlns="" id="{4CE8F117-76F9-4FDD-9842-9727C57B07CF}"/>
              </a:ext>
            </a:extLst>
          </p:cNvPr>
          <p:cNvSpPr>
            <a:spLocks noGrp="1"/>
          </p:cNvSpPr>
          <p:nvPr>
            <p:ph idx="1"/>
          </p:nvPr>
        </p:nvSpPr>
        <p:spPr/>
        <p:txBody>
          <a:bodyPr/>
          <a:lstStyle/>
          <a:p>
            <a:r>
              <a:rPr lang="en-US" dirty="0"/>
              <a:t>If all the items with which we are concerned are sorted in order of increasing magnitude (size), from the smallest to the largest, then the median is the middle item.</a:t>
            </a:r>
          </a:p>
          <a:p>
            <a:r>
              <a:rPr lang="en-US" dirty="0"/>
              <a:t>Consider the five items: 12, 13, 21, 27, 31. Then 21 is the median.</a:t>
            </a:r>
          </a:p>
          <a:p>
            <a:r>
              <a:rPr lang="en-US" dirty="0"/>
              <a:t>If the number of items is even, the median is given by the arithmetic mean of the two middle items. Consider the six items: 12, 13, 21, 27, 31, 33.</a:t>
            </a:r>
          </a:p>
          <a:p>
            <a:r>
              <a:rPr lang="en-US" dirty="0"/>
              <a:t>The median is (21 + 27) / 2 = 24. </a:t>
            </a:r>
            <a:endParaRPr lang="en-IN" dirty="0"/>
          </a:p>
        </p:txBody>
      </p:sp>
    </p:spTree>
    <p:extLst>
      <p:ext uri="{BB962C8B-B14F-4D97-AF65-F5344CB8AC3E}">
        <p14:creationId xmlns:p14="http://schemas.microsoft.com/office/powerpoint/2010/main" val="1432947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hyperplane</a:t>
            </a:r>
            <a:endParaRPr lang="en-IN" dirty="0"/>
          </a:p>
        </p:txBody>
      </p:sp>
      <p:sp>
        <p:nvSpPr>
          <p:cNvPr id="3" name="Content Placeholder 2"/>
          <p:cNvSpPr>
            <a:spLocks noGrp="1"/>
          </p:cNvSpPr>
          <p:nvPr>
            <p:ph idx="1"/>
          </p:nvPr>
        </p:nvSpPr>
        <p:spPr/>
        <p:txBody>
          <a:bodyPr/>
          <a:lstStyle/>
          <a:p>
            <a:r>
              <a:rPr lang="en-US" dirty="0"/>
              <a:t>Our goal is to find the distance between the point A(3,4) and the hyperplane.</a:t>
            </a:r>
          </a:p>
          <a:p>
            <a:r>
              <a:rPr lang="en-US" dirty="0" smtClean="0"/>
              <a:t>We </a:t>
            </a:r>
            <a:r>
              <a:rPr lang="en-US" dirty="0"/>
              <a:t>start with two vectors, w=(2,1) which is normal to the hyperplane, and a=(3,4) which is the vector between the origin and A.</a:t>
            </a:r>
            <a:endParaRPr lang="en-IN" dirty="0"/>
          </a:p>
        </p:txBody>
      </p:sp>
    </p:spTree>
    <p:extLst>
      <p:ext uri="{BB962C8B-B14F-4D97-AF65-F5344CB8AC3E}">
        <p14:creationId xmlns:p14="http://schemas.microsoft.com/office/powerpoint/2010/main" val="25351385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100" t="10934" r="18999" b="9866"/>
          <a:stretch/>
        </p:blipFill>
        <p:spPr>
          <a:xfrm>
            <a:off x="2084832" y="749808"/>
            <a:ext cx="7790688" cy="5431536"/>
          </a:xfrm>
          <a:prstGeom prst="rect">
            <a:avLst/>
          </a:prstGeom>
        </p:spPr>
      </p:pic>
    </p:spTree>
    <p:extLst>
      <p:ext uri="{BB962C8B-B14F-4D97-AF65-F5344CB8AC3E}">
        <p14:creationId xmlns:p14="http://schemas.microsoft.com/office/powerpoint/2010/main" val="309452919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Hyperplane</a:t>
            </a:r>
            <a:endParaRPr lang="en-IN" dirty="0"/>
          </a:p>
        </p:txBody>
      </p:sp>
      <p:sp>
        <p:nvSpPr>
          <p:cNvPr id="3" name="Content Placeholder 2"/>
          <p:cNvSpPr>
            <a:spLocks noGrp="1"/>
          </p:cNvSpPr>
          <p:nvPr>
            <p:ph idx="1"/>
          </p:nvPr>
        </p:nvSpPr>
        <p:spPr>
          <a:xfrm>
            <a:off x="838200" y="1825625"/>
            <a:ext cx="10515600" cy="1530223"/>
          </a:xfrm>
        </p:spPr>
        <p:txBody>
          <a:bodyPr/>
          <a:lstStyle/>
          <a:p>
            <a:r>
              <a:rPr lang="en-US" dirty="0"/>
              <a:t>Compute the margin of the hyperplane</a:t>
            </a:r>
          </a:p>
          <a:p>
            <a:r>
              <a:rPr lang="en-US" dirty="0"/>
              <a:t>Now that we have the distance ∥p∥ between A and the hyperplane, the margin is defined by :</a:t>
            </a:r>
            <a:endParaRPr lang="en-IN" dirty="0"/>
          </a:p>
        </p:txBody>
      </p:sp>
      <p:pic>
        <p:nvPicPr>
          <p:cNvPr id="4" name="Picture 3"/>
          <p:cNvPicPr>
            <a:picLocks noChangeAspect="1"/>
          </p:cNvPicPr>
          <p:nvPr/>
        </p:nvPicPr>
        <p:blipFill rotWithShape="1">
          <a:blip r:embed="rId2"/>
          <a:srcRect l="17250" t="43200" r="66775" b="50267"/>
          <a:stretch/>
        </p:blipFill>
        <p:spPr>
          <a:xfrm>
            <a:off x="2112264" y="3490784"/>
            <a:ext cx="5296202" cy="1218375"/>
          </a:xfrm>
          <a:prstGeom prst="rect">
            <a:avLst/>
          </a:prstGeom>
        </p:spPr>
      </p:pic>
    </p:spTree>
    <p:extLst>
      <p:ext uri="{BB962C8B-B14F-4D97-AF65-F5344CB8AC3E}">
        <p14:creationId xmlns:p14="http://schemas.microsoft.com/office/powerpoint/2010/main" val="180908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pic>
        <p:nvPicPr>
          <p:cNvPr id="20482" name="Picture 2" descr="The optimal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751" y="1690688"/>
            <a:ext cx="7135207" cy="487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9005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4"/>
          <p:cNvSpPr>
            <a:spLocks noChangeShapeType="1"/>
          </p:cNvSpPr>
          <p:nvPr/>
        </p:nvSpPr>
        <p:spPr bwMode="auto">
          <a:xfrm rot="-3472419">
            <a:off x="2763838" y="4076700"/>
            <a:ext cx="5410200" cy="0"/>
          </a:xfrm>
          <a:prstGeom prst="line">
            <a:avLst/>
          </a:prstGeom>
          <a:noFill/>
          <a:ln w="3619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267" name="Line 5"/>
          <p:cNvSpPr>
            <a:spLocks noChangeShapeType="1"/>
          </p:cNvSpPr>
          <p:nvPr/>
        </p:nvSpPr>
        <p:spPr bwMode="auto">
          <a:xfrm rot="-3472419">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268" name="Rectangle 6"/>
          <p:cNvSpPr>
            <a:spLocks noChangeArrowheads="1"/>
          </p:cNvSpPr>
          <p:nvPr/>
        </p:nvSpPr>
        <p:spPr bwMode="auto">
          <a:xfrm>
            <a:off x="1981200" y="304800"/>
            <a:ext cx="464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Maximum Margin</a:t>
            </a:r>
          </a:p>
        </p:txBody>
      </p:sp>
      <p:sp>
        <p:nvSpPr>
          <p:cNvPr id="11269" name="Rectangle 7"/>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11270" name="Line 8"/>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1" name="Text Box 9"/>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11272" name="Line 10"/>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3" name="Text Box 11"/>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anose="05050102010706020507" pitchFamily="18" charset="2"/>
              </a:rPr>
              <a:t>a</a:t>
            </a:r>
          </a:p>
        </p:txBody>
      </p:sp>
      <p:sp>
        <p:nvSpPr>
          <p:cNvPr id="11274" name="Line 12"/>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5" name="Text Box 13"/>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11276" name="Text Box 14"/>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1277" name="Oval 15"/>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78" name="Oval 16"/>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79" name="Line 17"/>
          <p:cNvSpPr>
            <a:spLocks noChangeShapeType="1"/>
          </p:cNvSpPr>
          <p:nvPr/>
        </p:nvSpPr>
        <p:spPr bwMode="auto">
          <a:xfrm>
            <a:off x="4114800" y="2209800"/>
            <a:ext cx="0" cy="350520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0" name="Line 18"/>
          <p:cNvSpPr>
            <a:spLocks noChangeShapeType="1"/>
          </p:cNvSpPr>
          <p:nvPr/>
        </p:nvSpPr>
        <p:spPr bwMode="auto">
          <a:xfrm flipV="1">
            <a:off x="3962400" y="5562600"/>
            <a:ext cx="36576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1" name="Oval 19"/>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2" name="Oval 20"/>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3" name="Oval 21"/>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4" name="Oval 22"/>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5" name="Oval 23"/>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6" name="Oval 24"/>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7" name="Oval 25"/>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8" name="Oval 26"/>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9" name="Oval 27"/>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0" name="Oval 28"/>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1" name="Oval 29"/>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2" name="Oval 30"/>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3" name="Oval 31"/>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4" name="Oval 32"/>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5" name="Oval 33"/>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6" name="Oval 34"/>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7" name="Oval 35"/>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8" name="Oval 36"/>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9" name="Oval 37"/>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0" name="Oval 38"/>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1" name="Oval 39"/>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2" name="Oval 40"/>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3" name="Oval 41"/>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4" name="Oval 42"/>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5" name="Oval 43"/>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6" name="Oval 44"/>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7" name="Oval 45"/>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8" name="Oval 46"/>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9" name="Oval 47"/>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0" name="Oval 48"/>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1" name="Oval 49"/>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2" name="Oval 50"/>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3" name="Oval 51"/>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4" name="Oval 52"/>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5" name="Text Box 53"/>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b="1" i="1">
                <a:latin typeface="Tahoma" panose="020B0604030504040204" pitchFamily="34" charset="0"/>
              </a:rPr>
              <a:t>f</a:t>
            </a:r>
            <a:r>
              <a:rPr lang="en-US" altLang="zh-CN" sz="2000" i="1">
                <a:latin typeface="Tahoma" panose="020B0604030504040204" pitchFamily="34" charset="0"/>
              </a:rPr>
              <a:t>(</a:t>
            </a:r>
            <a:r>
              <a:rPr lang="en-US" altLang="zh-CN" sz="2000" b="1" i="1">
                <a:latin typeface="Tahoma" panose="020B0604030504040204" pitchFamily="34" charset="0"/>
              </a:rPr>
              <a:t>x</a:t>
            </a:r>
            <a:r>
              <a:rPr lang="en-US" altLang="zh-CN" sz="2000" i="1">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a:t>
            </a:r>
          </a:p>
        </p:txBody>
      </p:sp>
      <p:sp>
        <p:nvSpPr>
          <p:cNvPr id="11316" name="Text Box 54"/>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endParaRPr lang="en-US" altLang="en-US" sz="2000">
              <a:latin typeface="Tahoma" panose="020B0604030504040204" pitchFamily="34" charset="0"/>
            </a:endParaRPr>
          </a:p>
        </p:txBody>
      </p:sp>
      <p:sp>
        <p:nvSpPr>
          <p:cNvPr id="11317" name="Text Box 55"/>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r>
              <a:rPr lang="en-US" altLang="zh-CN" sz="2400">
                <a:latin typeface="Tahoma" panose="020B0604030504040204" pitchFamily="34" charset="0"/>
              </a:rPr>
              <a:t>The </a:t>
            </a:r>
            <a:r>
              <a:rPr lang="en-US" altLang="zh-CN" sz="2400">
                <a:solidFill>
                  <a:srgbClr val="CC0000"/>
                </a:solidFill>
                <a:latin typeface="Tahoma" panose="020B0604030504040204" pitchFamily="34" charset="0"/>
              </a:rPr>
              <a:t>maximum margin linear classifier</a:t>
            </a:r>
            <a:r>
              <a:rPr lang="en-US" altLang="zh-CN" sz="2400">
                <a:latin typeface="Tahoma" panose="020B0604030504040204" pitchFamily="34" charset="0"/>
              </a:rPr>
              <a:t> is the linear classifier with the, um, maximum margin.</a:t>
            </a:r>
          </a:p>
          <a:p>
            <a:pPr algn="l" eaLnBrk="1" hangingPunct="1">
              <a:spcBef>
                <a:spcPct val="50000"/>
              </a:spcBef>
              <a:buClr>
                <a:schemeClr val="tx1"/>
              </a:buClr>
            </a:pPr>
            <a:r>
              <a:rPr lang="en-US" altLang="zh-CN" sz="2400">
                <a:latin typeface="Tahoma" panose="020B0604030504040204" pitchFamily="34" charset="0"/>
              </a:rPr>
              <a:t>This is the simplest kind of SVM (Called an LSVM)</a:t>
            </a:r>
          </a:p>
        </p:txBody>
      </p:sp>
      <p:sp>
        <p:nvSpPr>
          <p:cNvPr id="11318" name="AutoShape 56"/>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Linear SVM</a:t>
            </a:r>
          </a:p>
        </p:txBody>
      </p:sp>
      <p:sp>
        <p:nvSpPr>
          <p:cNvPr id="243769" name="Text Box 57"/>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r>
              <a:rPr lang="en-US" altLang="zh-CN" sz="2000">
                <a:solidFill>
                  <a:srgbClr val="00CC00"/>
                </a:solidFill>
                <a:latin typeface="Tahoma" panose="020B0604030504040204" pitchFamily="34" charset="0"/>
              </a:rPr>
              <a:t>Support Vectors </a:t>
            </a:r>
            <a:r>
              <a:rPr lang="en-US" altLang="zh-CN" sz="2000">
                <a:latin typeface="Tahoma" panose="020B0604030504040204" pitchFamily="34" charset="0"/>
              </a:rPr>
              <a:t>are those datapoints that the margin pushes up against</a:t>
            </a:r>
          </a:p>
        </p:txBody>
      </p:sp>
      <p:sp>
        <p:nvSpPr>
          <p:cNvPr id="243770" name="Freeform 58"/>
          <p:cNvSpPr>
            <a:spLocks/>
          </p:cNvSpPr>
          <p:nvPr/>
        </p:nvSpPr>
        <p:spPr bwMode="auto">
          <a:xfrm>
            <a:off x="3636963" y="3725863"/>
            <a:ext cx="1708150" cy="369332"/>
          </a:xfrm>
          <a:custGeom>
            <a:avLst/>
            <a:gdLst>
              <a:gd name="T0" fmla="*/ 0 w 1076"/>
              <a:gd name="T1" fmla="*/ 155575 h 98"/>
              <a:gd name="T2" fmla="*/ 165100 w 1076"/>
              <a:gd name="T3" fmla="*/ 61913 h 98"/>
              <a:gd name="T4" fmla="*/ 336550 w 1076"/>
              <a:gd name="T5" fmla="*/ 0 h 98"/>
              <a:gd name="T6" fmla="*/ 517525 w 1076"/>
              <a:gd name="T7" fmla="*/ 17463 h 98"/>
              <a:gd name="T8" fmla="*/ 612775 w 1076"/>
              <a:gd name="T9" fmla="*/ 61913 h 98"/>
              <a:gd name="T10" fmla="*/ 612775 w 1076"/>
              <a:gd name="T11" fmla="*/ 61913 h 98"/>
              <a:gd name="T12" fmla="*/ 811213 w 1076"/>
              <a:gd name="T13" fmla="*/ 130175 h 98"/>
              <a:gd name="T14" fmla="*/ 1570038 w 1076"/>
              <a:gd name="T15" fmla="*/ 87313 h 98"/>
              <a:gd name="T16" fmla="*/ 1708150 w 1076"/>
              <a:gd name="T17" fmla="*/ 6985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3771" name="Freeform 59"/>
          <p:cNvSpPr>
            <a:spLocks/>
          </p:cNvSpPr>
          <p:nvPr/>
        </p:nvSpPr>
        <p:spPr bwMode="auto">
          <a:xfrm>
            <a:off x="3603625" y="3317875"/>
            <a:ext cx="2293938" cy="369332"/>
          </a:xfrm>
          <a:custGeom>
            <a:avLst/>
            <a:gdLst>
              <a:gd name="T0" fmla="*/ 0 w 1445"/>
              <a:gd name="T1" fmla="*/ 485775 h 306"/>
              <a:gd name="T2" fmla="*/ 25400 w 1445"/>
              <a:gd name="T3" fmla="*/ 477838 h 306"/>
              <a:gd name="T4" fmla="*/ 42863 w 1445"/>
              <a:gd name="T5" fmla="*/ 425450 h 306"/>
              <a:gd name="T6" fmla="*/ 76200 w 1445"/>
              <a:gd name="T7" fmla="*/ 374650 h 306"/>
              <a:gd name="T8" fmla="*/ 198438 w 1445"/>
              <a:gd name="T9" fmla="*/ 271463 h 306"/>
              <a:gd name="T10" fmla="*/ 361950 w 1445"/>
              <a:gd name="T11" fmla="*/ 166688 h 306"/>
              <a:gd name="T12" fmla="*/ 473075 w 1445"/>
              <a:gd name="T13" fmla="*/ 115888 h 306"/>
              <a:gd name="T14" fmla="*/ 1008063 w 1445"/>
              <a:gd name="T15" fmla="*/ 3175 h 306"/>
              <a:gd name="T16" fmla="*/ 1655763 w 1445"/>
              <a:gd name="T17" fmla="*/ 28575 h 306"/>
              <a:gd name="T18" fmla="*/ 1776413 w 1445"/>
              <a:gd name="T19" fmla="*/ 63500 h 306"/>
              <a:gd name="T20" fmla="*/ 1931988 w 1445"/>
              <a:gd name="T21" fmla="*/ 133350 h 306"/>
              <a:gd name="T22" fmla="*/ 2120900 w 1445"/>
              <a:gd name="T23" fmla="*/ 209550 h 306"/>
              <a:gd name="T24" fmla="*/ 2293938 w 1445"/>
              <a:gd name="T25" fmla="*/ 261938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3772" name="Freeform 60"/>
          <p:cNvSpPr>
            <a:spLocks/>
          </p:cNvSpPr>
          <p:nvPr/>
        </p:nvSpPr>
        <p:spPr bwMode="auto">
          <a:xfrm>
            <a:off x="3629025" y="3994150"/>
            <a:ext cx="1733550" cy="369332"/>
          </a:xfrm>
          <a:custGeom>
            <a:avLst/>
            <a:gdLst>
              <a:gd name="T0" fmla="*/ 0 w 1092"/>
              <a:gd name="T1" fmla="*/ 0 h 283"/>
              <a:gd name="T2" fmla="*/ 206375 w 1092"/>
              <a:gd name="T3" fmla="*/ 85725 h 283"/>
              <a:gd name="T4" fmla="*/ 517525 w 1092"/>
              <a:gd name="T5" fmla="*/ 233363 h 283"/>
              <a:gd name="T6" fmla="*/ 630238 w 1092"/>
              <a:gd name="T7" fmla="*/ 276225 h 283"/>
              <a:gd name="T8" fmla="*/ 836613 w 1092"/>
              <a:gd name="T9" fmla="*/ 344488 h 283"/>
              <a:gd name="T10" fmla="*/ 1733550 w 1092"/>
              <a:gd name="T11" fmla="*/ 43180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323" name="Oval 63"/>
          <p:cNvSpPr>
            <a:spLocks noChangeArrowheads="1"/>
          </p:cNvSpPr>
          <p:nvPr/>
        </p:nvSpPr>
        <p:spPr bwMode="auto">
          <a:xfrm>
            <a:off x="5812130" y="3396339"/>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24" name="Oval 64"/>
          <p:cNvSpPr>
            <a:spLocks noChangeArrowheads="1"/>
          </p:cNvSpPr>
          <p:nvPr/>
        </p:nvSpPr>
        <p:spPr bwMode="auto">
          <a:xfrm>
            <a:off x="5315242" y="3505876"/>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25" name="Oval 65"/>
          <p:cNvSpPr>
            <a:spLocks noChangeArrowheads="1"/>
          </p:cNvSpPr>
          <p:nvPr/>
        </p:nvSpPr>
        <p:spPr bwMode="auto">
          <a:xfrm>
            <a:off x="5304130" y="4201201"/>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43778" name="Text Box 66"/>
          <p:cNvSpPr txBox="1">
            <a:spLocks noChangeArrowheads="1"/>
          </p:cNvSpPr>
          <p:nvPr/>
        </p:nvSpPr>
        <p:spPr bwMode="auto">
          <a:xfrm>
            <a:off x="5568951" y="1276351"/>
            <a:ext cx="4968875" cy="2162175"/>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914400" indent="-45720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371600" indent="-4572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828800" indent="-4572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286000" indent="-4572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7432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32004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6576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41148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buClrTx/>
              <a:buSzTx/>
              <a:buFontTx/>
              <a:buAutoNum type="arabicPeriod"/>
            </a:pPr>
            <a:r>
              <a:rPr lang="en-US" altLang="zh-CN" sz="2000">
                <a:latin typeface="Tahoma" panose="020B0604030504040204" pitchFamily="34" charset="0"/>
              </a:rPr>
              <a:t>Maximizing the margin is good according to intuition and PAC theory </a:t>
            </a:r>
          </a:p>
          <a:p>
            <a:pPr eaLnBrk="1" hangingPunct="1">
              <a:buClrTx/>
              <a:buSzTx/>
              <a:buFontTx/>
              <a:buAutoNum type="arabicPeriod"/>
            </a:pPr>
            <a:r>
              <a:rPr lang="en-US" altLang="zh-CN" sz="2000">
                <a:latin typeface="Tahoma" panose="020B0604030504040204" pitchFamily="34" charset="0"/>
              </a:rPr>
              <a:t>Implies that only support vectors are important; other training examples are ignorable.</a:t>
            </a:r>
          </a:p>
          <a:p>
            <a:pPr eaLnBrk="1" hangingPunct="1">
              <a:spcBef>
                <a:spcPct val="50000"/>
              </a:spcBef>
              <a:buClr>
                <a:schemeClr val="tx1"/>
              </a:buClr>
              <a:buSzTx/>
              <a:buFontTx/>
              <a:buAutoNum type="arabicPeriod"/>
            </a:pPr>
            <a:r>
              <a:rPr lang="en-US" altLang="zh-CN" sz="2000">
                <a:latin typeface="Tahoma" panose="020B0604030504040204" pitchFamily="34" charset="0"/>
              </a:rPr>
              <a:t>Empirically it works very very well.</a:t>
            </a:r>
          </a:p>
        </p:txBody>
      </p:sp>
    </p:spTree>
    <p:extLst>
      <p:ext uri="{BB962C8B-B14F-4D97-AF65-F5344CB8AC3E}">
        <p14:creationId xmlns:p14="http://schemas.microsoft.com/office/powerpoint/2010/main" val="706909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3769"/>
                                        </p:tgtEl>
                                        <p:attrNameLst>
                                          <p:attrName>style.visibility</p:attrName>
                                        </p:attrNameLst>
                                      </p:cBhvr>
                                      <p:to>
                                        <p:strVal val="visible"/>
                                      </p:to>
                                    </p:set>
                                    <p:anim calcmode="lin" valueType="num">
                                      <p:cBhvr additive="base">
                                        <p:cTn id="7" dur="500" fill="hold"/>
                                        <p:tgtEl>
                                          <p:spTgt spid="243769"/>
                                        </p:tgtEl>
                                        <p:attrNameLst>
                                          <p:attrName>ppt_x</p:attrName>
                                        </p:attrNameLst>
                                      </p:cBhvr>
                                      <p:tavLst>
                                        <p:tav tm="0">
                                          <p:val>
                                            <p:strVal val="#ppt_x"/>
                                          </p:val>
                                        </p:tav>
                                        <p:tav tm="100000">
                                          <p:val>
                                            <p:strVal val="#ppt_x"/>
                                          </p:val>
                                        </p:tav>
                                      </p:tavLst>
                                    </p:anim>
                                    <p:anim calcmode="lin" valueType="num">
                                      <p:cBhvr additive="base">
                                        <p:cTn id="8" dur="500" fill="hold"/>
                                        <p:tgtEl>
                                          <p:spTgt spid="24376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3771"/>
                                        </p:tgtEl>
                                        <p:attrNameLst>
                                          <p:attrName>style.visibility</p:attrName>
                                        </p:attrNameLst>
                                      </p:cBhvr>
                                      <p:to>
                                        <p:strVal val="visible"/>
                                      </p:to>
                                    </p:set>
                                    <p:anim calcmode="lin" valueType="num">
                                      <p:cBhvr additive="base">
                                        <p:cTn id="11" dur="500" fill="hold"/>
                                        <p:tgtEl>
                                          <p:spTgt spid="243771"/>
                                        </p:tgtEl>
                                        <p:attrNameLst>
                                          <p:attrName>ppt_x</p:attrName>
                                        </p:attrNameLst>
                                      </p:cBhvr>
                                      <p:tavLst>
                                        <p:tav tm="0">
                                          <p:val>
                                            <p:strVal val="#ppt_x"/>
                                          </p:val>
                                        </p:tav>
                                        <p:tav tm="100000">
                                          <p:val>
                                            <p:strVal val="#ppt_x"/>
                                          </p:val>
                                        </p:tav>
                                      </p:tavLst>
                                    </p:anim>
                                    <p:anim calcmode="lin" valueType="num">
                                      <p:cBhvr additive="base">
                                        <p:cTn id="12" dur="500" fill="hold"/>
                                        <p:tgtEl>
                                          <p:spTgt spid="24377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3770"/>
                                        </p:tgtEl>
                                        <p:attrNameLst>
                                          <p:attrName>style.visibility</p:attrName>
                                        </p:attrNameLst>
                                      </p:cBhvr>
                                      <p:to>
                                        <p:strVal val="visible"/>
                                      </p:to>
                                    </p:set>
                                    <p:anim calcmode="lin" valueType="num">
                                      <p:cBhvr additive="base">
                                        <p:cTn id="15" dur="500" fill="hold"/>
                                        <p:tgtEl>
                                          <p:spTgt spid="243770"/>
                                        </p:tgtEl>
                                        <p:attrNameLst>
                                          <p:attrName>ppt_x</p:attrName>
                                        </p:attrNameLst>
                                      </p:cBhvr>
                                      <p:tavLst>
                                        <p:tav tm="0">
                                          <p:val>
                                            <p:strVal val="#ppt_x"/>
                                          </p:val>
                                        </p:tav>
                                        <p:tav tm="100000">
                                          <p:val>
                                            <p:strVal val="#ppt_x"/>
                                          </p:val>
                                        </p:tav>
                                      </p:tavLst>
                                    </p:anim>
                                    <p:anim calcmode="lin" valueType="num">
                                      <p:cBhvr additive="base">
                                        <p:cTn id="16" dur="500" fill="hold"/>
                                        <p:tgtEl>
                                          <p:spTgt spid="24377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3772"/>
                                        </p:tgtEl>
                                        <p:attrNameLst>
                                          <p:attrName>style.visibility</p:attrName>
                                        </p:attrNameLst>
                                      </p:cBhvr>
                                      <p:to>
                                        <p:strVal val="visible"/>
                                      </p:to>
                                    </p:set>
                                    <p:anim calcmode="lin" valueType="num">
                                      <p:cBhvr additive="base">
                                        <p:cTn id="19" dur="500" fill="hold"/>
                                        <p:tgtEl>
                                          <p:spTgt spid="243772"/>
                                        </p:tgtEl>
                                        <p:attrNameLst>
                                          <p:attrName>ppt_x</p:attrName>
                                        </p:attrNameLst>
                                      </p:cBhvr>
                                      <p:tavLst>
                                        <p:tav tm="0">
                                          <p:val>
                                            <p:strVal val="#ppt_x"/>
                                          </p:val>
                                        </p:tav>
                                        <p:tav tm="100000">
                                          <p:val>
                                            <p:strVal val="#ppt_x"/>
                                          </p:val>
                                        </p:tav>
                                      </p:tavLst>
                                    </p:anim>
                                    <p:anim calcmode="lin" valueType="num">
                                      <p:cBhvr additive="base">
                                        <p:cTn id="20" dur="500" fill="hold"/>
                                        <p:tgtEl>
                                          <p:spTgt spid="2437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3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69" grpId="0"/>
      <p:bldP spid="243770" grpId="0" animBg="1"/>
      <p:bldP spid="243771" grpId="0" animBg="1"/>
      <p:bldP spid="243772" grpId="0" animBg="1"/>
      <p:bldP spid="24377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t>Linear SVM Mathematically</a:t>
            </a:r>
          </a:p>
        </p:txBody>
      </p:sp>
      <p:sp>
        <p:nvSpPr>
          <p:cNvPr id="12291" name="Rectangle 4"/>
          <p:cNvSpPr>
            <a:spLocks noGrp="1" noChangeArrowheads="1"/>
          </p:cNvSpPr>
          <p:nvPr>
            <p:ph type="body" sz="half" idx="1"/>
          </p:nvPr>
        </p:nvSpPr>
        <p:spPr>
          <a:xfrm>
            <a:off x="2133600" y="4191001"/>
            <a:ext cx="3886200" cy="1939925"/>
          </a:xfrm>
          <a:noFill/>
        </p:spPr>
        <p:txBody>
          <a:bodyPr/>
          <a:lstStyle/>
          <a:p>
            <a:pPr eaLnBrk="1" hangingPunct="1">
              <a:buFont typeface="Wingdings" panose="05000000000000000000" pitchFamily="2" charset="2"/>
              <a:buNone/>
            </a:pPr>
            <a:r>
              <a:rPr lang="en-US" altLang="zh-CN" sz="2600"/>
              <a:t>What we know:</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i="1"/>
              <a:t> + b = +1 </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i="1"/>
              <a:t> + b = -1 </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b="1" i="1"/>
              <a:t>-x</a:t>
            </a:r>
            <a:r>
              <a:rPr lang="en-US" altLang="zh-CN" sz="2600" b="1" i="1" baseline="30000"/>
              <a:t>-)</a:t>
            </a:r>
            <a:r>
              <a:rPr lang="en-US" altLang="zh-CN" sz="2600" i="1"/>
              <a:t> = 2 </a:t>
            </a:r>
            <a:endParaRPr lang="en-US" altLang="zh-CN" sz="2600"/>
          </a:p>
        </p:txBody>
      </p:sp>
      <p:sp>
        <p:nvSpPr>
          <p:cNvPr id="12292" name="Line 5"/>
          <p:cNvSpPr>
            <a:spLocks noChangeShapeType="1"/>
          </p:cNvSpPr>
          <p:nvPr/>
        </p:nvSpPr>
        <p:spPr bwMode="auto">
          <a:xfrm rot="-1599335">
            <a:off x="3816350" y="1709738"/>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3" name="Line 6"/>
          <p:cNvSpPr>
            <a:spLocks noChangeShapeType="1"/>
          </p:cNvSpPr>
          <p:nvPr/>
        </p:nvSpPr>
        <p:spPr bwMode="auto">
          <a:xfrm rot="-159933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4" name="Line 7"/>
          <p:cNvSpPr>
            <a:spLocks noChangeShapeType="1"/>
          </p:cNvSpPr>
          <p:nvPr/>
        </p:nvSpPr>
        <p:spPr bwMode="auto">
          <a:xfrm rot="-1599335">
            <a:off x="4106863" y="2289175"/>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5" name="Text Box 8"/>
          <p:cNvSpPr txBox="1">
            <a:spLocks noChangeArrowheads="1"/>
          </p:cNvSpPr>
          <p:nvPr/>
        </p:nvSpPr>
        <p:spPr bwMode="auto">
          <a:xfrm rot="-1586986">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000">
                <a:solidFill>
                  <a:srgbClr val="FF0000"/>
                </a:solidFill>
                <a:latin typeface="Tahoma" panose="020B0604030504040204" pitchFamily="34" charset="0"/>
              </a:rPr>
              <a:t>“Predict Class = +1” zone</a:t>
            </a:r>
          </a:p>
        </p:txBody>
      </p:sp>
      <p:sp>
        <p:nvSpPr>
          <p:cNvPr id="12296" name="Text Box 9"/>
          <p:cNvSpPr txBox="1">
            <a:spLocks noChangeArrowheads="1"/>
          </p:cNvSpPr>
          <p:nvPr/>
        </p:nvSpPr>
        <p:spPr bwMode="auto">
          <a:xfrm rot="-1586986">
            <a:off x="4495801" y="2514601"/>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000">
                <a:solidFill>
                  <a:srgbClr val="33CC33"/>
                </a:solidFill>
                <a:latin typeface="Tahoma" panose="020B0604030504040204" pitchFamily="34" charset="0"/>
              </a:rPr>
              <a:t>“Predict Class = -1” zone</a:t>
            </a:r>
          </a:p>
        </p:txBody>
      </p:sp>
      <p:sp>
        <p:nvSpPr>
          <p:cNvPr id="12297" name="Text Box 10"/>
          <p:cNvSpPr txBox="1">
            <a:spLocks noChangeArrowheads="1"/>
          </p:cNvSpPr>
          <p:nvPr/>
        </p:nvSpPr>
        <p:spPr bwMode="auto">
          <a:xfrm rot="-1777892">
            <a:off x="2743200" y="2438400"/>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solidFill>
                  <a:schemeClr val="hlink"/>
                </a:solidFill>
                <a:latin typeface="Tahoma" panose="020B0604030504040204" pitchFamily="34" charset="0"/>
              </a:rPr>
              <a:t>wx+b=1</a:t>
            </a:r>
          </a:p>
        </p:txBody>
      </p:sp>
      <p:sp>
        <p:nvSpPr>
          <p:cNvPr id="12298" name="Text Box 11"/>
          <p:cNvSpPr txBox="1">
            <a:spLocks noChangeArrowheads="1"/>
          </p:cNvSpPr>
          <p:nvPr/>
        </p:nvSpPr>
        <p:spPr bwMode="auto">
          <a:xfrm rot="-1777892">
            <a:off x="3124200" y="2743200"/>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latin typeface="Tahoma" panose="020B0604030504040204" pitchFamily="34" charset="0"/>
              </a:rPr>
              <a:t>wx+b=0</a:t>
            </a:r>
          </a:p>
        </p:txBody>
      </p:sp>
      <p:sp>
        <p:nvSpPr>
          <p:cNvPr id="12299" name="Text Box 12"/>
          <p:cNvSpPr txBox="1">
            <a:spLocks noChangeArrowheads="1"/>
          </p:cNvSpPr>
          <p:nvPr/>
        </p:nvSpPr>
        <p:spPr bwMode="auto">
          <a:xfrm rot="-1777892">
            <a:off x="3200401" y="3048000"/>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solidFill>
                  <a:srgbClr val="747E26"/>
                </a:solidFill>
                <a:latin typeface="Tahoma" panose="020B0604030504040204" pitchFamily="34" charset="0"/>
              </a:rPr>
              <a:t>wx+b=-1</a:t>
            </a:r>
          </a:p>
        </p:txBody>
      </p:sp>
      <p:sp>
        <p:nvSpPr>
          <p:cNvPr id="251917" name="Line 13"/>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301" name="Oval 16"/>
          <p:cNvSpPr>
            <a:spLocks noChangeArrowheads="1"/>
          </p:cNvSpPr>
          <p:nvPr/>
        </p:nvSpPr>
        <p:spPr bwMode="auto">
          <a:xfrm>
            <a:off x="5547017" y="1988226"/>
            <a:ext cx="259766" cy="51935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2302" name="Text Box 17"/>
          <p:cNvSpPr txBox="1">
            <a:spLocks noChangeArrowheads="1"/>
          </p:cNvSpPr>
          <p:nvPr/>
        </p:nvSpPr>
        <p:spPr bwMode="auto">
          <a:xfrm>
            <a:off x="5791200" y="2057401"/>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12303" name="Oval 18"/>
          <p:cNvSpPr>
            <a:spLocks noChangeArrowheads="1"/>
          </p:cNvSpPr>
          <p:nvPr/>
        </p:nvSpPr>
        <p:spPr bwMode="auto">
          <a:xfrm>
            <a:off x="5621630" y="1238926"/>
            <a:ext cx="259766" cy="51935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2304" name="Text Box 19"/>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12305" name="Rectangle 30"/>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1933" name="Object 29"/>
          <p:cNvGraphicFramePr>
            <a:graphicFrameLocks noChangeAspect="1"/>
          </p:cNvGraphicFramePr>
          <p:nvPr/>
        </p:nvGraphicFramePr>
        <p:xfrm>
          <a:off x="5791200" y="4343401"/>
          <a:ext cx="3886200" cy="1228725"/>
        </p:xfrm>
        <a:graphic>
          <a:graphicData uri="http://schemas.openxmlformats.org/presentationml/2006/ole">
            <mc:AlternateContent xmlns:mc="http://schemas.openxmlformats.org/markup-compatibility/2006">
              <mc:Choice xmlns:v="urn:schemas-microsoft-com:vml" Requires="v">
                <p:oleObj spid="_x0000_s22577" name="Equation" r:id="rId3" imgW="1473200" imgH="469900" progId="Equation.3">
                  <p:embed/>
                </p:oleObj>
              </mc:Choice>
              <mc:Fallback>
                <p:oleObj name="Equation" r:id="rId3" imgW="1473200" imgH="469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343401"/>
                        <a:ext cx="38862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1935" name="Text Box 31"/>
          <p:cNvSpPr txBox="1">
            <a:spLocks noChangeArrowheads="1"/>
          </p:cNvSpPr>
          <p:nvPr/>
        </p:nvSpPr>
        <p:spPr bwMode="auto">
          <a:xfrm>
            <a:off x="7162800" y="1066800"/>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400" b="1" i="1">
                <a:latin typeface="Tahoma" panose="020B0604030504040204" pitchFamily="34" charset="0"/>
              </a:rPr>
              <a:t>M</a:t>
            </a:r>
            <a:r>
              <a:rPr lang="en-US" altLang="zh-CN" sz="2400">
                <a:latin typeface="Tahoma" panose="020B0604030504040204" pitchFamily="34" charset="0"/>
              </a:rPr>
              <a:t>=Margin Width</a:t>
            </a:r>
            <a:endParaRPr lang="en-US" altLang="zh-CN" sz="2400" i="1">
              <a:latin typeface="Tahoma" panose="020B0604030504040204" pitchFamily="34" charset="0"/>
            </a:endParaRPr>
          </a:p>
        </p:txBody>
      </p:sp>
    </p:spTree>
    <p:extLst>
      <p:ext uri="{BB962C8B-B14F-4D97-AF65-F5344CB8AC3E}">
        <p14:creationId xmlns:p14="http://schemas.microsoft.com/office/powerpoint/2010/main" val="1867311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9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9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7" grpId="0" animBg="1"/>
      <p:bldP spid="25193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1828800" y="228600"/>
            <a:ext cx="853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3800">
                <a:solidFill>
                  <a:schemeClr val="tx2"/>
                </a:solidFill>
                <a:latin typeface="Garamond" panose="02020404030301010803" pitchFamily="18" charset="0"/>
              </a:rPr>
              <a:t>Linear SVM Mathematically</a:t>
            </a:r>
          </a:p>
        </p:txBody>
      </p:sp>
      <p:sp>
        <p:nvSpPr>
          <p:cNvPr id="257029" name="Rectangle 5"/>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Goal: </a:t>
            </a:r>
            <a:r>
              <a:rPr lang="en-US" altLang="zh-CN" sz="2000" b="1"/>
              <a:t>1) Correctly classify all training data</a:t>
            </a:r>
          </a:p>
          <a:p>
            <a:pPr eaLnBrk="1" hangingPunct="1">
              <a:buFont typeface="Wingdings" panose="05000000000000000000" pitchFamily="2" charset="2"/>
              <a:buNone/>
            </a:pPr>
            <a:r>
              <a:rPr lang="en-US" altLang="zh-CN" sz="2400" i="1">
                <a:solidFill>
                  <a:schemeClr val="tx2"/>
                </a:solidFill>
              </a:rPr>
              <a:t>                                                  if y</a:t>
            </a:r>
            <a:r>
              <a:rPr lang="en-US" altLang="zh-CN" sz="2400" i="1" baseline="-25000">
                <a:solidFill>
                  <a:schemeClr val="tx2"/>
                </a:solidFill>
              </a:rPr>
              <a:t>i</a:t>
            </a:r>
            <a:r>
              <a:rPr lang="en-US" altLang="zh-CN" sz="2400" i="1">
                <a:solidFill>
                  <a:schemeClr val="tx2"/>
                </a:solidFill>
              </a:rPr>
              <a:t> = +1</a:t>
            </a:r>
          </a:p>
          <a:p>
            <a:pPr eaLnBrk="1" hangingPunct="1">
              <a:buFont typeface="Wingdings" panose="05000000000000000000" pitchFamily="2" charset="2"/>
              <a:buNone/>
            </a:pPr>
            <a:r>
              <a:rPr lang="en-US" altLang="zh-CN" sz="2400" i="1">
                <a:solidFill>
                  <a:schemeClr val="tx2"/>
                </a:solidFill>
              </a:rPr>
              <a:t>                                                  if y</a:t>
            </a:r>
            <a:r>
              <a:rPr lang="en-US" altLang="zh-CN" sz="2400" i="1" baseline="-30000">
                <a:solidFill>
                  <a:schemeClr val="tx2"/>
                </a:solidFill>
              </a:rPr>
              <a:t>i</a:t>
            </a:r>
            <a:r>
              <a:rPr lang="en-US" altLang="zh-CN" sz="2400" i="1">
                <a:solidFill>
                  <a:schemeClr val="tx2"/>
                </a:solidFill>
              </a:rPr>
              <a:t> = -1</a:t>
            </a:r>
            <a:endParaRPr lang="en-US" altLang="zh-CN" sz="2400">
              <a:solidFill>
                <a:schemeClr val="tx2"/>
              </a:solidFill>
            </a:endParaRPr>
          </a:p>
          <a:p>
            <a:pPr eaLnBrk="1" hangingPunct="1">
              <a:buFont typeface="Wingdings" panose="05000000000000000000" pitchFamily="2" charset="2"/>
              <a:buNone/>
            </a:pPr>
            <a:r>
              <a:rPr lang="en-US" altLang="zh-CN" sz="2400"/>
              <a:t>                                                  </a:t>
            </a:r>
            <a:r>
              <a:rPr lang="en-US" altLang="zh-CN" sz="2400">
                <a:solidFill>
                  <a:schemeClr val="tx2"/>
                </a:solidFill>
              </a:rPr>
              <a:t>for all i</a:t>
            </a:r>
            <a:r>
              <a:rPr lang="en-US" altLang="zh-CN" sz="2400"/>
              <a:t>             </a:t>
            </a:r>
          </a:p>
          <a:p>
            <a:pPr eaLnBrk="1" hangingPunct="1">
              <a:buFont typeface="Wingdings" panose="05000000000000000000" pitchFamily="2" charset="2"/>
              <a:buNone/>
            </a:pPr>
            <a:r>
              <a:rPr lang="en-US" altLang="zh-CN" sz="2400"/>
              <a:t>              </a:t>
            </a:r>
            <a:r>
              <a:rPr lang="en-US" altLang="zh-CN" sz="2000" b="1"/>
              <a:t>2) Maximize the Margin</a:t>
            </a:r>
            <a:r>
              <a:rPr lang="en-US" altLang="zh-CN" sz="2400"/>
              <a:t> </a:t>
            </a:r>
          </a:p>
          <a:p>
            <a:pPr eaLnBrk="1" hangingPunct="1">
              <a:buFont typeface="Wingdings" panose="05000000000000000000" pitchFamily="2" charset="2"/>
              <a:buNone/>
            </a:pPr>
            <a:r>
              <a:rPr lang="en-US" altLang="zh-CN" sz="2400"/>
              <a:t>                  </a:t>
            </a:r>
            <a:r>
              <a:rPr lang="en-US" altLang="zh-CN" sz="2000" b="1"/>
              <a:t>same as minimize</a:t>
            </a:r>
            <a:r>
              <a:rPr lang="en-US" altLang="zh-CN" sz="2400"/>
              <a:t> </a:t>
            </a:r>
          </a:p>
          <a:p>
            <a:pPr eaLnBrk="1" hangingPunct="1"/>
            <a:endParaRPr lang="en-US" altLang="zh-CN" sz="2400" b="1"/>
          </a:p>
          <a:p>
            <a:pPr eaLnBrk="1" hangingPunct="1"/>
            <a:r>
              <a:rPr lang="en-US" altLang="zh-CN" sz="2000" b="1">
                <a:latin typeface="Times New Roman" panose="02020603050405020304" pitchFamily="18" charset="0"/>
              </a:rPr>
              <a:t>We can formulate a Quadratic Optimization Problem and solve for w and b</a:t>
            </a:r>
          </a:p>
          <a:p>
            <a:pPr eaLnBrk="1" hangingPunct="1">
              <a:buFont typeface="Wingdings" panose="05000000000000000000" pitchFamily="2" charset="2"/>
              <a:buNone/>
            </a:pPr>
            <a:endParaRPr lang="en-US" altLang="zh-CN" sz="2000"/>
          </a:p>
          <a:p>
            <a:pPr eaLnBrk="1" hangingPunct="1"/>
            <a:r>
              <a:rPr lang="en-US" altLang="zh-CN" sz="2400"/>
              <a:t>Minimize </a:t>
            </a:r>
          </a:p>
          <a:p>
            <a:pPr eaLnBrk="1" hangingPunct="1">
              <a:buFont typeface="Wingdings" panose="05000000000000000000" pitchFamily="2" charset="2"/>
              <a:buNone/>
            </a:pPr>
            <a:r>
              <a:rPr lang="en-US" altLang="zh-CN" sz="2400"/>
              <a:t>    </a:t>
            </a:r>
          </a:p>
          <a:p>
            <a:pPr eaLnBrk="1" hangingPunct="1">
              <a:buFont typeface="Wingdings" panose="05000000000000000000" pitchFamily="2" charset="2"/>
              <a:buNone/>
            </a:pPr>
            <a:r>
              <a:rPr lang="en-US" altLang="zh-CN" sz="2400"/>
              <a:t>    subject to                          </a:t>
            </a:r>
          </a:p>
          <a:p>
            <a:pPr eaLnBrk="1" hangingPunct="1"/>
            <a:endParaRPr lang="en-US" altLang="zh-CN" sz="2400"/>
          </a:p>
        </p:txBody>
      </p:sp>
      <p:sp>
        <p:nvSpPr>
          <p:cNvPr id="13316" name="Rectangle 10"/>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33" name="Object 9"/>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spid="_x0000_s23930" name="Equation" r:id="rId3" imgW="533169" imgH="444307" progId="Equation.3">
                  <p:embed/>
                </p:oleObj>
              </mc:Choice>
              <mc:Fallback>
                <p:oleObj name="Equation" r:id="rId3" imgW="533169"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7035" name="Object 11"/>
          <p:cNvGraphicFramePr>
            <a:graphicFrameLocks noChangeAspect="1"/>
          </p:cNvGraphicFramePr>
          <p:nvPr/>
        </p:nvGraphicFramePr>
        <p:xfrm>
          <a:off x="3352800" y="4572000"/>
          <a:ext cx="1981200" cy="877888"/>
        </p:xfrm>
        <a:graphic>
          <a:graphicData uri="http://schemas.openxmlformats.org/presentationml/2006/ole">
            <mc:AlternateContent xmlns:mc="http://schemas.openxmlformats.org/markup-compatibility/2006">
              <mc:Choice xmlns:v="urn:schemas-microsoft-com:vml" Requires="v">
                <p:oleObj spid="_x0000_s23931" name="Equation" r:id="rId5" imgW="888614" imgH="393529" progId="Equation.3">
                  <p:embed/>
                </p:oleObj>
              </mc:Choice>
              <mc:Fallback>
                <p:oleObj name="Equation" r:id="rId5" imgW="888614"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572000"/>
                        <a:ext cx="1981200" cy="8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2"/>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spid="_x0000_s23932" name="Equation" r:id="rId7" imgW="672808" imgH="228501" progId="Equation.3">
                  <p:embed/>
                </p:oleObj>
              </mc:Choice>
              <mc:Fallback>
                <p:oleObj name="Equation" r:id="rId7" imgW="67280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 name="Object 13"/>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spid="_x0000_s23933" name="Equation" r:id="rId9" imgW="672808" imgH="228501" progId="Equation.3">
                  <p:embed/>
                </p:oleObj>
              </mc:Choice>
              <mc:Fallback>
                <p:oleObj name="Equation" r:id="rId9" imgW="67280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1" name="Rectangle 15"/>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38" name="Object 14"/>
          <p:cNvGraphicFramePr>
            <a:graphicFrameLocks noChangeAspect="1"/>
          </p:cNvGraphicFramePr>
          <p:nvPr/>
        </p:nvGraphicFramePr>
        <p:xfrm>
          <a:off x="3505200" y="5562600"/>
          <a:ext cx="2362200" cy="598488"/>
        </p:xfrm>
        <a:graphic>
          <a:graphicData uri="http://schemas.openxmlformats.org/presentationml/2006/ole">
            <mc:AlternateContent xmlns:mc="http://schemas.openxmlformats.org/markup-compatibility/2006">
              <mc:Choice xmlns:v="urn:schemas-microsoft-com:vml" Requires="v">
                <p:oleObj spid="_x0000_s23934" name="Equation" r:id="rId11" imgW="901309" imgH="228501" progId="Equation.3">
                  <p:embed/>
                </p:oleObj>
              </mc:Choice>
              <mc:Fallback>
                <p:oleObj name="Equation" r:id="rId11" imgW="901309"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5562600"/>
                        <a:ext cx="2362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3" name="AutoShape 16"/>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3324" name="AutoShape 17"/>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13325" name="Object 19"/>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spid="_x0000_s23935" name="Equation" r:id="rId13" imgW="901309" imgH="228501" progId="Equation.3">
                  <p:embed/>
                </p:oleObj>
              </mc:Choice>
              <mc:Fallback>
                <p:oleObj name="Equation" r:id="rId13" imgW="901309"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6" name="Rectangle 21"/>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44" name="Object 20"/>
          <p:cNvGraphicFramePr>
            <a:graphicFrameLocks noChangeAspect="1"/>
          </p:cNvGraphicFramePr>
          <p:nvPr/>
        </p:nvGraphicFramePr>
        <p:xfrm>
          <a:off x="6781800" y="5638800"/>
          <a:ext cx="457200" cy="414338"/>
        </p:xfrm>
        <a:graphic>
          <a:graphicData uri="http://schemas.openxmlformats.org/presentationml/2006/ole">
            <mc:AlternateContent xmlns:mc="http://schemas.openxmlformats.org/markup-compatibility/2006">
              <mc:Choice xmlns:v="urn:schemas-microsoft-com:vml" Requires="v">
                <p:oleObj spid="_x0000_s23936" name="Equation" r:id="rId15" imgW="202936" imgH="177569" progId="Equation.3">
                  <p:embed/>
                </p:oleObj>
              </mc:Choice>
              <mc:Fallback>
                <p:oleObj name="Equation" r:id="rId15" imgW="202936" imgH="17756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5638800"/>
                        <a:ext cx="457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48" name="Line 24"/>
          <p:cNvSpPr>
            <a:spLocks noChangeShapeType="1"/>
          </p:cNvSpPr>
          <p:nvPr/>
        </p:nvSpPr>
        <p:spPr bwMode="auto">
          <a:xfrm flipH="1">
            <a:off x="1828800" y="4648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0" name="Line 26"/>
          <p:cNvSpPr>
            <a:spLocks noChangeShapeType="1"/>
          </p:cNvSpPr>
          <p:nvPr/>
        </p:nvSpPr>
        <p:spPr bwMode="auto">
          <a:xfrm>
            <a:off x="1828800" y="60960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1" name="Line 27"/>
          <p:cNvSpPr>
            <a:spLocks noChangeShapeType="1"/>
          </p:cNvSpPr>
          <p:nvPr/>
        </p:nvSpPr>
        <p:spPr bwMode="auto">
          <a:xfrm>
            <a:off x="8001000" y="4648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2" name="Line 28"/>
          <p:cNvSpPr>
            <a:spLocks noChangeShapeType="1"/>
          </p:cNvSpPr>
          <p:nvPr/>
        </p:nvSpPr>
        <p:spPr bwMode="auto">
          <a:xfrm>
            <a:off x="1828800" y="46482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257053" name="Object 29"/>
          <p:cNvGraphicFramePr>
            <a:graphicFrameLocks noChangeAspect="1"/>
          </p:cNvGraphicFramePr>
          <p:nvPr/>
        </p:nvGraphicFramePr>
        <p:xfrm>
          <a:off x="5791200" y="3124200"/>
          <a:ext cx="838200" cy="787400"/>
        </p:xfrm>
        <a:graphic>
          <a:graphicData uri="http://schemas.openxmlformats.org/presentationml/2006/ole">
            <mc:AlternateContent xmlns:mc="http://schemas.openxmlformats.org/markup-compatibility/2006">
              <mc:Choice xmlns:v="urn:schemas-microsoft-com:vml" Requires="v">
                <p:oleObj spid="_x0000_s23937" name="Equation" r:id="rId17" imgW="418918" imgH="393529" progId="Equation.3">
                  <p:embed/>
                </p:oleObj>
              </mc:Choice>
              <mc:Fallback>
                <p:oleObj name="Equation" r:id="rId17" imgW="418918"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1200" y="3124200"/>
                        <a:ext cx="838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77657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702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702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70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705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5702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02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702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702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70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70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70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70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70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70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7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48" grpId="0" animBg="1"/>
      <p:bldP spid="257050" grpId="0" animBg="1"/>
      <p:bldP spid="257051" grpId="0" animBg="1"/>
      <p:bldP spid="25705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19812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Solving the Optimization Problem</a:t>
            </a:r>
          </a:p>
        </p:txBody>
      </p:sp>
      <p:sp>
        <p:nvSpPr>
          <p:cNvPr id="14339" name="Rectangle 5"/>
          <p:cNvSpPr>
            <a:spLocks noChangeArrowheads="1"/>
          </p:cNvSpPr>
          <p:nvPr/>
        </p:nvSpPr>
        <p:spPr bwMode="auto">
          <a:xfrm>
            <a:off x="1981200" y="14097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endParaRPr lang="en-US" altLang="zh-CN"/>
          </a:p>
          <a:p>
            <a:pPr eaLnBrk="1" hangingPunct="1"/>
            <a:r>
              <a:rPr lang="en-US" altLang="zh-CN" sz="2000" b="1"/>
              <a:t>Need to optimize a </a:t>
            </a:r>
            <a:r>
              <a:rPr lang="en-US" altLang="zh-CN" sz="2000" b="1" i="1"/>
              <a:t>quadratic </a:t>
            </a:r>
            <a:r>
              <a:rPr lang="en-US" altLang="zh-CN" sz="2000" b="1"/>
              <a:t>function subject to </a:t>
            </a:r>
            <a:r>
              <a:rPr lang="en-US" altLang="zh-CN" sz="2000" b="1" i="1"/>
              <a:t>linear </a:t>
            </a:r>
            <a:r>
              <a:rPr lang="en-US" altLang="zh-CN" sz="2000" b="1"/>
              <a:t>constraints.</a:t>
            </a:r>
          </a:p>
          <a:p>
            <a:pPr eaLnBrk="1" hangingPunct="1"/>
            <a:r>
              <a:rPr lang="en-US" altLang="zh-CN" sz="2000" b="1"/>
              <a:t>Quadratic optimization problems are a well-known class of mathematical programming problems, and many (rather intricate) algorithms exist for solving them.</a:t>
            </a:r>
            <a:r>
              <a:rPr lang="en-US" altLang="zh-CN" sz="2400"/>
              <a:t> </a:t>
            </a:r>
          </a:p>
          <a:p>
            <a:pPr eaLnBrk="1" hangingPunct="1"/>
            <a:r>
              <a:rPr lang="en-US" altLang="zh-CN" sz="2000" b="1"/>
              <a:t>The solution involves constructing a </a:t>
            </a:r>
            <a:r>
              <a:rPr lang="en-US" altLang="zh-CN" sz="2000" b="1" i="1"/>
              <a:t>dual problem </a:t>
            </a:r>
            <a:r>
              <a:rPr lang="en-US" altLang="zh-CN" sz="2000" b="1"/>
              <a:t>where a </a:t>
            </a:r>
            <a:r>
              <a:rPr lang="en-US" altLang="zh-CN" sz="2000" b="1" i="1"/>
              <a:t>Lagrange multiplier</a:t>
            </a:r>
            <a:r>
              <a:rPr lang="en-US" altLang="zh-CN" sz="2000" b="1"/>
              <a:t> </a:t>
            </a:r>
            <a:r>
              <a:rPr lang="el-GR" altLang="en-US" sz="2000" b="1" i="1">
                <a:cs typeface="Times New Roman" panose="02020603050405020304" pitchFamily="18" charset="0"/>
              </a:rPr>
              <a:t>α</a:t>
            </a:r>
            <a:r>
              <a:rPr lang="en-US" altLang="zh-CN" sz="2000" b="1" i="1" baseline="-25000">
                <a:cs typeface="Times New Roman" panose="02020603050405020304" pitchFamily="18" charset="0"/>
              </a:rPr>
              <a:t>i </a:t>
            </a:r>
            <a:r>
              <a:rPr lang="en-US" altLang="zh-CN" sz="2000" b="1">
                <a:cs typeface="Times New Roman" panose="02020603050405020304" pitchFamily="18" charset="0"/>
              </a:rPr>
              <a:t>is associated with every constraint in the primary problem</a:t>
            </a:r>
            <a:r>
              <a:rPr lang="en-US" altLang="zh-CN" sz="2000" b="1"/>
              <a:t>:</a:t>
            </a:r>
          </a:p>
          <a:p>
            <a:pPr eaLnBrk="1" hangingPunct="1"/>
            <a:endParaRPr lang="en-US" altLang="zh-CN" sz="2000" b="1"/>
          </a:p>
        </p:txBody>
      </p:sp>
      <p:sp>
        <p:nvSpPr>
          <p:cNvPr id="14340" name="Text Box 6"/>
          <p:cNvSpPr txBox="1">
            <a:spLocks noChangeArrowheads="1"/>
          </p:cNvSpPr>
          <p:nvPr/>
        </p:nvSpPr>
        <p:spPr bwMode="auto">
          <a:xfrm>
            <a:off x="2209800" y="914400"/>
            <a:ext cx="73152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b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is minimized; </a:t>
            </a:r>
          </a:p>
          <a:p>
            <a:pPr algn="l" eaLnBrk="1" hangingPunct="1"/>
            <a:r>
              <a:rPr lang="en-US" altLang="zh-CN" sz="2000">
                <a:latin typeface="Times New Roman" panose="02020603050405020304" pitchFamily="18" charset="0"/>
              </a:rPr>
              <a:t>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r>
              <a:rPr lang="en-US" altLang="zh-CN" sz="2000">
                <a:latin typeface="Times New Roman" panose="02020603050405020304" pitchFamily="18" charset="0"/>
              </a:rPr>
              <a:t>:  </a:t>
            </a:r>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a:t>
            </a:r>
          </a:p>
        </p:txBody>
      </p:sp>
      <p:sp>
        <p:nvSpPr>
          <p:cNvPr id="14341" name="Text Box 7"/>
          <p:cNvSpPr txBox="1">
            <a:spLocks noChangeArrowheads="1"/>
          </p:cNvSpPr>
          <p:nvPr/>
        </p:nvSpPr>
        <p:spPr bwMode="auto">
          <a:xfrm>
            <a:off x="2438400" y="4800601"/>
            <a:ext cx="7239000" cy="145732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1</a:t>
            </a:r>
            <a:r>
              <a:rPr lang="en-US" altLang="zh-CN" sz="2000" i="1">
                <a:latin typeface="Times New Roman" panose="02020603050405020304" pitchFamily="18" charset="0"/>
                <a:cs typeface="Times New Roman" panose="02020603050405020304" pitchFamily="18" charset="0"/>
              </a:rPr>
              <a:t>…</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N</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rPr>
              <a:t>such that</a:t>
            </a:r>
          </a:p>
          <a:p>
            <a:pPr algn="l" eaLnBrk="1" hangingPunct="1"/>
            <a:r>
              <a:rPr lang="en-US" altLang="zh-CN" sz="2000" b="1">
                <a:latin typeface="Times New Roman" panose="02020603050405020304" pitchFamily="18" charset="0"/>
                <a:cs typeface="Times New Roman" panose="02020603050405020304" pitchFamily="18" charset="0"/>
              </a:rPr>
              <a:t>Q</a:t>
            </a:r>
            <a:r>
              <a:rPr lang="en-US" altLang="zh-CN" sz="2000">
                <a:latin typeface="Times New Roman" panose="02020603050405020304" pitchFamily="18" charset="0"/>
                <a:cs typeface="Times New Roman" panose="02020603050405020304" pitchFamily="18" charset="0"/>
              </a:rPr>
              <a:t>(</a:t>
            </a:r>
            <a:r>
              <a:rPr lang="el-GR" altLang="en-US" sz="2400" b="1">
                <a:latin typeface="Times New Roman" panose="02020603050405020304" pitchFamily="18" charset="0"/>
              </a:rPr>
              <a:t>α</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½</a:t>
            </a:r>
            <a:r>
              <a:rPr lang="el-GR" altLang="en-US" sz="2400">
                <a:latin typeface="Times New Roman" panose="02020603050405020304" pitchFamily="18" charset="0"/>
              </a:rPr>
              <a:t>ΣΣ</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j</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n-US" altLang="zh-CN" sz="2000">
                <a:latin typeface="Times New Roman" panose="02020603050405020304" pitchFamily="18" charset="0"/>
              </a:rPr>
              <a:t>is maximized and </a:t>
            </a:r>
          </a:p>
          <a:p>
            <a:pPr algn="l" eaLnBrk="1" hangingPunct="1"/>
            <a:r>
              <a:rPr lang="en-US" altLang="zh-CN" sz="2000">
                <a:latin typeface="Times New Roman" panose="02020603050405020304" pitchFamily="18" charset="0"/>
              </a:rPr>
              <a:t>(1)</a:t>
            </a:r>
            <a:r>
              <a:rPr lang="en-US" altLang="zh-CN" sz="2400">
                <a:latin typeface="Times New Roman" panose="02020603050405020304" pitchFamily="18" charset="0"/>
              </a:rPr>
              <a:t>  </a:t>
            </a:r>
            <a:r>
              <a:rPr lang="el-GR" altLang="en-US" sz="2400">
                <a:latin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0</a:t>
            </a:r>
            <a:endParaRPr lang="en-US" altLang="zh-CN" sz="2000">
              <a:latin typeface="Times New Roman" panose="02020603050405020304" pitchFamily="18" charset="0"/>
            </a:endParaRPr>
          </a:p>
          <a:p>
            <a:pPr algn="l" eaLnBrk="1" hangingPunct="1"/>
            <a:r>
              <a:rPr lang="en-US" altLang="zh-CN" sz="2000">
                <a:latin typeface="Times New Roman" panose="02020603050405020304" pitchFamily="18" charset="0"/>
              </a:rPr>
              <a:t>(2)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0 for all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endParaRPr lang="en-US" altLang="zh-CN" sz="2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63723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1828800" y="2286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The Optimization Problem Solution</a:t>
            </a:r>
          </a:p>
        </p:txBody>
      </p:sp>
      <p:sp>
        <p:nvSpPr>
          <p:cNvPr id="15363"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The solution has the form:</a:t>
            </a:r>
            <a:r>
              <a:rPr lang="en-US" altLang="zh-CN"/>
              <a:t> </a:t>
            </a:r>
          </a:p>
          <a:p>
            <a:pPr eaLnBrk="1" hangingPunct="1"/>
            <a:endParaRPr lang="en-US" altLang="zh-CN"/>
          </a:p>
          <a:p>
            <a:pPr eaLnBrk="1" hangingPunct="1"/>
            <a:r>
              <a:rPr lang="en-US" altLang="zh-CN" sz="2400"/>
              <a:t>Each non-zero </a:t>
            </a:r>
            <a:r>
              <a:rPr lang="el-GR" altLang="en-US" sz="2400" i="1">
                <a:cs typeface="Times New Roman" panose="02020603050405020304" pitchFamily="18" charset="0"/>
              </a:rPr>
              <a:t>α</a:t>
            </a:r>
            <a:r>
              <a:rPr lang="en-US" altLang="zh-CN" sz="2400" i="1" baseline="-25000">
                <a:cs typeface="Times New Roman" panose="02020603050405020304" pitchFamily="18" charset="0"/>
              </a:rPr>
              <a:t>i</a:t>
            </a:r>
            <a:r>
              <a:rPr lang="en-US" altLang="zh-CN" sz="2400">
                <a:cs typeface="Times New Roman" panose="02020603050405020304" pitchFamily="18" charset="0"/>
              </a:rPr>
              <a:t> indicates that corresponding </a:t>
            </a:r>
            <a:r>
              <a:rPr lang="en-US" altLang="zh-CN" sz="2400" b="1"/>
              <a:t>x</a:t>
            </a:r>
            <a:r>
              <a:rPr lang="en-US" altLang="zh-CN" sz="2400" b="1" baseline="-25000"/>
              <a:t>i</a:t>
            </a:r>
            <a:r>
              <a:rPr lang="en-US" altLang="zh-CN" sz="2400"/>
              <a:t> is a support vector.</a:t>
            </a:r>
          </a:p>
          <a:p>
            <a:pPr eaLnBrk="1" hangingPunct="1"/>
            <a:r>
              <a:rPr lang="en-US" altLang="zh-CN" sz="2400"/>
              <a:t>Then the classifying function will have the form:</a:t>
            </a:r>
          </a:p>
          <a:p>
            <a:pPr eaLnBrk="1" hangingPunct="1"/>
            <a:endParaRPr lang="en-US" altLang="zh-CN" sz="2400"/>
          </a:p>
          <a:p>
            <a:pPr eaLnBrk="1" hangingPunct="1"/>
            <a:r>
              <a:rPr lang="en-US" altLang="zh-CN" sz="2400"/>
              <a:t>Notice that it relies on an </a:t>
            </a:r>
            <a:r>
              <a:rPr lang="en-US" altLang="zh-CN" sz="2400" i="1"/>
              <a:t>inner product</a:t>
            </a:r>
            <a:r>
              <a:rPr lang="en-US" altLang="zh-CN" sz="2400"/>
              <a:t> between the test point </a:t>
            </a:r>
            <a:r>
              <a:rPr lang="en-US" altLang="zh-CN" sz="2400" b="1"/>
              <a:t>x</a:t>
            </a:r>
            <a:r>
              <a:rPr lang="en-US" altLang="zh-CN" sz="2400" b="1" i="1"/>
              <a:t> </a:t>
            </a:r>
            <a:r>
              <a:rPr lang="en-US" altLang="zh-CN" sz="2400"/>
              <a:t>and the support vectors </a:t>
            </a:r>
            <a:r>
              <a:rPr lang="en-US" altLang="zh-CN" sz="2400" b="1"/>
              <a:t>x</a:t>
            </a:r>
            <a:r>
              <a:rPr lang="en-US" altLang="zh-CN" sz="2400" b="1" baseline="-25000"/>
              <a:t>i</a:t>
            </a:r>
            <a:r>
              <a:rPr lang="en-US" altLang="zh-CN" sz="2400"/>
              <a:t> </a:t>
            </a:r>
            <a:r>
              <a:rPr lang="en-US" altLang="zh-CN" sz="2400">
                <a:latin typeface="Times New Roman" panose="02020603050405020304" pitchFamily="18" charset="0"/>
              </a:rPr>
              <a:t>–</a:t>
            </a:r>
            <a:r>
              <a:rPr lang="en-US" altLang="zh-CN" sz="2400"/>
              <a:t> we will return to this later.</a:t>
            </a:r>
          </a:p>
          <a:p>
            <a:pPr eaLnBrk="1" hangingPunct="1"/>
            <a:r>
              <a:rPr lang="en-US" altLang="zh-CN" sz="2400"/>
              <a:t>Also keep in mind that solving the optimization problem involved computing the inner products </a:t>
            </a:r>
            <a:r>
              <a:rPr lang="en-US" altLang="zh-CN" sz="2400" b="1"/>
              <a:t>x</a:t>
            </a:r>
            <a:r>
              <a:rPr lang="en-US" altLang="zh-CN" sz="2400" b="1" baseline="-25000"/>
              <a:t>i</a:t>
            </a:r>
            <a:r>
              <a:rPr lang="en-US" altLang="zh-CN" sz="2400" b="1" baseline="30000"/>
              <a:t>T</a:t>
            </a:r>
            <a:r>
              <a:rPr lang="en-US" altLang="zh-CN" sz="2400" b="1"/>
              <a:t>x</a:t>
            </a:r>
            <a:r>
              <a:rPr lang="en-US" altLang="zh-CN" sz="2400" b="1" baseline="-25000"/>
              <a:t>j </a:t>
            </a:r>
            <a:r>
              <a:rPr lang="en-US" altLang="zh-CN" sz="2400"/>
              <a:t>between all pairs of training points.</a:t>
            </a:r>
          </a:p>
        </p:txBody>
      </p:sp>
      <p:sp>
        <p:nvSpPr>
          <p:cNvPr id="15364" name="Text Box 6"/>
          <p:cNvSpPr txBox="1">
            <a:spLocks noChangeArrowheads="1"/>
          </p:cNvSpPr>
          <p:nvPr/>
        </p:nvSpPr>
        <p:spPr bwMode="auto">
          <a:xfrm>
            <a:off x="2514600" y="1600201"/>
            <a:ext cx="657225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             </a:t>
            </a:r>
            <a:r>
              <a:rPr lang="en-US" altLang="zh-CN" sz="2000" i="1">
                <a:latin typeface="Times New Roman" panose="02020603050405020304" pitchFamily="18" charset="0"/>
              </a:rPr>
              <a:t>b</a:t>
            </a:r>
            <a:r>
              <a:rPr lang="en-US" altLang="zh-CN" sz="2000">
                <a:latin typeface="Times New Roman" panose="02020603050405020304" pitchFamily="18" charset="0"/>
              </a:rPr>
              <a:t>= </a:t>
            </a:r>
            <a:r>
              <a:rPr lang="en-US" altLang="zh-CN" sz="2000" i="1">
                <a:latin typeface="Times New Roman" panose="02020603050405020304" pitchFamily="18" charset="0"/>
              </a:rPr>
              <a:t>y</a:t>
            </a:r>
            <a:r>
              <a:rPr lang="en-US" altLang="zh-CN" sz="2000" i="1" baseline="-25000">
                <a:latin typeface="Times New Roman" panose="02020603050405020304" pitchFamily="18" charset="0"/>
              </a:rPr>
              <a:t>k</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k</a:t>
            </a:r>
            <a:r>
              <a:rPr lang="en-US" altLang="zh-CN" sz="2000" b="1">
                <a:latin typeface="Times New Roman" panose="02020603050405020304" pitchFamily="18" charset="0"/>
              </a:rPr>
              <a:t> </a:t>
            </a:r>
            <a:r>
              <a:rPr lang="en-US" altLang="zh-CN" sz="2000">
                <a:latin typeface="Times New Roman" panose="02020603050405020304" pitchFamily="18" charset="0"/>
              </a:rPr>
              <a:t>for any </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k</a:t>
            </a:r>
            <a:r>
              <a:rPr lang="en-US" altLang="zh-CN" sz="2000" b="1">
                <a:latin typeface="Times New Roman" panose="02020603050405020304" pitchFamily="18" charset="0"/>
              </a:rPr>
              <a:t> </a:t>
            </a:r>
            <a:r>
              <a:rPr lang="en-US" altLang="zh-CN" sz="2000">
                <a:latin typeface="Times New Roman" panose="02020603050405020304" pitchFamily="18" charset="0"/>
              </a:rPr>
              <a:t>such that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k</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a:latin typeface="Times New Roman" panose="02020603050405020304" pitchFamily="18" charset="0"/>
                <a:cs typeface="Times New Roman" panose="02020603050405020304" pitchFamily="18" charset="0"/>
                <a:sym typeface="Symbol" panose="05050102010706020507" pitchFamily="18" charset="2"/>
              </a:rPr>
              <a:t>0</a:t>
            </a:r>
            <a:endParaRPr lang="en-US" altLang="zh-CN" sz="2000">
              <a:latin typeface="Times New Roman" panose="02020603050405020304" pitchFamily="18" charset="0"/>
            </a:endParaRPr>
          </a:p>
        </p:txBody>
      </p:sp>
      <p:sp>
        <p:nvSpPr>
          <p:cNvPr id="15365" name="Text Box 7"/>
          <p:cNvSpPr txBox="1">
            <a:spLocks noChangeArrowheads="1"/>
          </p:cNvSpPr>
          <p:nvPr/>
        </p:nvSpPr>
        <p:spPr bwMode="auto">
          <a:xfrm>
            <a:off x="3505200" y="3352801"/>
            <a:ext cx="43434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i="1">
                <a:latin typeface="Times New Roman" panose="02020603050405020304" pitchFamily="18" charset="0"/>
              </a:rPr>
              <a:t>f</a:t>
            </a:r>
            <a:r>
              <a:rPr lang="en-US" altLang="zh-CN" sz="2000">
                <a:latin typeface="Times New Roman" panose="02020603050405020304" pitchFamily="18" charset="0"/>
              </a:rPr>
              <a:t>(</a:t>
            </a:r>
            <a:r>
              <a:rPr lang="en-US" altLang="zh-CN" sz="2000" b="1">
                <a:latin typeface="Times New Roman" panose="02020603050405020304" pitchFamily="18" charset="0"/>
              </a:rPr>
              <a:t>x</a:t>
            </a:r>
            <a:r>
              <a:rPr lang="en-US" altLang="zh-CN" sz="2000">
                <a:latin typeface="Times New Roman" panose="02020603050405020304" pitchFamily="18" charset="0"/>
              </a:rPr>
              <a:t>) =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 + </a:t>
            </a:r>
            <a:r>
              <a:rPr lang="en-US" altLang="zh-CN" sz="2000" i="1">
                <a:latin typeface="Times New Roman" panose="02020603050405020304" pitchFamily="18" charset="0"/>
              </a:rPr>
              <a:t>b</a:t>
            </a:r>
          </a:p>
        </p:txBody>
      </p:sp>
    </p:spTree>
    <p:extLst>
      <p:ext uri="{BB962C8B-B14F-4D97-AF65-F5344CB8AC3E}">
        <p14:creationId xmlns:p14="http://schemas.microsoft.com/office/powerpoint/2010/main" val="16466767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Dataset with noise  </a:t>
            </a:r>
          </a:p>
        </p:txBody>
      </p:sp>
      <p:sp>
        <p:nvSpPr>
          <p:cNvPr id="16387" name="Rectangle 5"/>
          <p:cNvSpPr>
            <a:spLocks noChangeArrowheads="1"/>
          </p:cNvSpPr>
          <p:nvPr/>
        </p:nvSpPr>
        <p:spPr bwMode="auto">
          <a:xfrm>
            <a:off x="5791200" y="1600200"/>
            <a:ext cx="4495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Hard Margin: </a:t>
            </a:r>
            <a:r>
              <a:rPr lang="en-US" altLang="zh-CN" sz="2000" b="1">
                <a:latin typeface="Times New Roman" panose="02020603050405020304" pitchFamily="18" charset="0"/>
              </a:rPr>
              <a:t>So far we require all data points be classified correctly </a:t>
            </a:r>
          </a:p>
          <a:p>
            <a:pPr eaLnBrk="1" hangingPunct="1">
              <a:buFont typeface="Wingdings" panose="05000000000000000000" pitchFamily="2" charset="2"/>
              <a:buNone/>
            </a:pPr>
            <a:r>
              <a:rPr lang="en-US" altLang="zh-CN" sz="2400" b="1">
                <a:latin typeface="Times New Roman" panose="02020603050405020304" pitchFamily="18" charset="0"/>
              </a:rPr>
              <a:t>    </a:t>
            </a:r>
            <a:r>
              <a:rPr lang="en-US" altLang="zh-CN" sz="2000" b="1">
                <a:latin typeface="Times New Roman" panose="02020603050405020304" pitchFamily="18" charset="0"/>
              </a:rPr>
              <a:t>- No training error</a:t>
            </a:r>
          </a:p>
          <a:p>
            <a:pPr eaLnBrk="1" hangingPunct="1"/>
            <a:r>
              <a:rPr lang="en-US" altLang="zh-CN" sz="2400" b="1">
                <a:latin typeface="Times New Roman" panose="02020603050405020304" pitchFamily="18" charset="0"/>
              </a:rPr>
              <a:t>What if the training set is noisy?</a:t>
            </a:r>
          </a:p>
          <a:p>
            <a:pPr eaLnBrk="1" hangingPunct="1">
              <a:buFont typeface="Wingdings" panose="05000000000000000000" pitchFamily="2" charset="2"/>
              <a:buNone/>
            </a:pPr>
            <a:r>
              <a:rPr lang="en-US" altLang="zh-CN" sz="2400" b="1">
                <a:latin typeface="Times New Roman" panose="02020603050405020304" pitchFamily="18" charset="0"/>
              </a:rPr>
              <a:t>   - Solution 1: </a:t>
            </a:r>
            <a:r>
              <a:rPr lang="en-US" altLang="zh-CN" sz="2000" b="1">
                <a:latin typeface="Times New Roman" panose="02020603050405020304" pitchFamily="18" charset="0"/>
              </a:rPr>
              <a:t>use very powerful kernels</a:t>
            </a:r>
            <a:endParaRPr lang="en-US" altLang="zh-CN" sz="2400" b="1">
              <a:latin typeface="Times New Roman" panose="02020603050405020304" pitchFamily="18" charset="0"/>
            </a:endParaRPr>
          </a:p>
        </p:txBody>
      </p:sp>
      <p:grpSp>
        <p:nvGrpSpPr>
          <p:cNvPr id="16388" name="Group 44"/>
          <p:cNvGrpSpPr>
            <a:grpSpLocks/>
          </p:cNvGrpSpPr>
          <p:nvPr/>
        </p:nvGrpSpPr>
        <p:grpSpPr bwMode="auto">
          <a:xfrm>
            <a:off x="1676400" y="1676401"/>
            <a:ext cx="1905000" cy="866775"/>
            <a:chOff x="528" y="1200"/>
            <a:chExt cx="1200" cy="546"/>
          </a:xfrm>
        </p:grpSpPr>
        <p:sp>
          <p:nvSpPr>
            <p:cNvPr id="16431" name="Text Box 45"/>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6432" name="Oval 46"/>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33" name="Oval 47"/>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grpSp>
        <p:nvGrpSpPr>
          <p:cNvPr id="16389" name="Group 48"/>
          <p:cNvGrpSpPr>
            <a:grpSpLocks/>
          </p:cNvGrpSpPr>
          <p:nvPr/>
        </p:nvGrpSpPr>
        <p:grpSpPr bwMode="auto">
          <a:xfrm>
            <a:off x="1752600" y="2743200"/>
            <a:ext cx="3657600" cy="3581400"/>
            <a:chOff x="1536" y="1344"/>
            <a:chExt cx="2304" cy="2256"/>
          </a:xfrm>
        </p:grpSpPr>
        <p:sp>
          <p:nvSpPr>
            <p:cNvPr id="16392" name="Line 49"/>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6393" name="Line 50"/>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6394" name="Oval 51"/>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5" name="Oval 52"/>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6" name="Oval 53"/>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7" name="Oval 54"/>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8" name="Oval 55"/>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9" name="Oval 56"/>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0" name="Oval 57"/>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1" name="Oval 58"/>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2" name="Oval 59"/>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3" name="Oval 60"/>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4" name="Oval 61"/>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5" name="Oval 62"/>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6" name="Oval 63"/>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7" name="Oval 64"/>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8" name="Oval 65"/>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9" name="Oval 66"/>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0" name="Oval 67"/>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1" name="Oval 68"/>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2" name="Oval 69"/>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3" name="Oval 70"/>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4" name="Oval 71"/>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5" name="Oval 72"/>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6" name="Oval 73"/>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7" name="Oval 74"/>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8" name="Oval 75"/>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9" name="Oval 76"/>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0" name="Oval 77"/>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1" name="Oval 78"/>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2" name="Oval 79"/>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3" name="Oval 80"/>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4" name="Oval 81"/>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5" name="Oval 82"/>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6" name="Oval 83"/>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7" name="Oval 84"/>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8" name="Oval 85"/>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9" name="Oval 86"/>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30" name="Oval 87"/>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sp>
        <p:nvSpPr>
          <p:cNvPr id="308312" name="Rectangle 88"/>
          <p:cNvSpPr>
            <a:spLocks noChangeArrowheads="1"/>
          </p:cNvSpPr>
          <p:nvPr/>
        </p:nvSpPr>
        <p:spPr bwMode="auto">
          <a:xfrm>
            <a:off x="7086600" y="4800600"/>
            <a:ext cx="2438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3200" b="1"/>
              <a:t>OVERFITTING!</a:t>
            </a:r>
          </a:p>
        </p:txBody>
      </p:sp>
      <p:sp>
        <p:nvSpPr>
          <p:cNvPr id="308313" name="Freeform 89"/>
          <p:cNvSpPr>
            <a:spLocks/>
          </p:cNvSpPr>
          <p:nvPr/>
        </p:nvSpPr>
        <p:spPr bwMode="auto">
          <a:xfrm>
            <a:off x="2654300" y="2306639"/>
            <a:ext cx="2954338" cy="3971925"/>
          </a:xfrm>
          <a:custGeom>
            <a:avLst/>
            <a:gdLst>
              <a:gd name="T0" fmla="*/ 1244600 w 1861"/>
              <a:gd name="T1" fmla="*/ 230188 h 2502"/>
              <a:gd name="T2" fmla="*/ 1258888 w 1861"/>
              <a:gd name="T3" fmla="*/ 835025 h 2502"/>
              <a:gd name="T4" fmla="*/ 1273175 w 1861"/>
              <a:gd name="T5" fmla="*/ 908050 h 2502"/>
              <a:gd name="T6" fmla="*/ 1244600 w 1861"/>
              <a:gd name="T7" fmla="*/ 1203325 h 2502"/>
              <a:gd name="T8" fmla="*/ 492125 w 1861"/>
              <a:gd name="T9" fmla="*/ 1527175 h 2502"/>
              <a:gd name="T10" fmla="*/ 123825 w 1861"/>
              <a:gd name="T11" fmla="*/ 1468438 h 2502"/>
              <a:gd name="T12" fmla="*/ 49213 w 1861"/>
              <a:gd name="T13" fmla="*/ 1704975 h 2502"/>
              <a:gd name="T14" fmla="*/ 182563 w 1861"/>
              <a:gd name="T15" fmla="*/ 1763713 h 2502"/>
              <a:gd name="T16" fmla="*/ 461963 w 1861"/>
              <a:gd name="T17" fmla="*/ 1778000 h 2502"/>
              <a:gd name="T18" fmla="*/ 831850 w 1861"/>
              <a:gd name="T19" fmla="*/ 1866900 h 2502"/>
              <a:gd name="T20" fmla="*/ 949325 w 1861"/>
              <a:gd name="T21" fmla="*/ 2089150 h 2502"/>
              <a:gd name="T22" fmla="*/ 919163 w 1861"/>
              <a:gd name="T23" fmla="*/ 2206625 h 2502"/>
              <a:gd name="T24" fmla="*/ 874713 w 1861"/>
              <a:gd name="T25" fmla="*/ 2235200 h 2502"/>
              <a:gd name="T26" fmla="*/ 831850 w 1861"/>
              <a:gd name="T27" fmla="*/ 2279650 h 2502"/>
              <a:gd name="T28" fmla="*/ 654050 w 1861"/>
              <a:gd name="T29" fmla="*/ 2354263 h 2502"/>
              <a:gd name="T30" fmla="*/ 581025 w 1861"/>
              <a:gd name="T31" fmla="*/ 2413000 h 2502"/>
              <a:gd name="T32" fmla="*/ 492125 w 1861"/>
              <a:gd name="T33" fmla="*/ 2501900 h 2502"/>
              <a:gd name="T34" fmla="*/ 344488 w 1861"/>
              <a:gd name="T35" fmla="*/ 2678113 h 2502"/>
              <a:gd name="T36" fmla="*/ 271463 w 1861"/>
              <a:gd name="T37" fmla="*/ 2884488 h 2502"/>
              <a:gd name="T38" fmla="*/ 344488 w 1861"/>
              <a:gd name="T39" fmla="*/ 3460750 h 2502"/>
              <a:gd name="T40" fmla="*/ 477838 w 1861"/>
              <a:gd name="T41" fmla="*/ 3695700 h 2502"/>
              <a:gd name="T42" fmla="*/ 522288 w 1861"/>
              <a:gd name="T43" fmla="*/ 3725863 h 2502"/>
              <a:gd name="T44" fmla="*/ 609600 w 1861"/>
              <a:gd name="T45" fmla="*/ 3754438 h 2502"/>
              <a:gd name="T46" fmla="*/ 1804988 w 1861"/>
              <a:gd name="T47" fmla="*/ 3784600 h 2502"/>
              <a:gd name="T48" fmla="*/ 2084388 w 1861"/>
              <a:gd name="T49" fmla="*/ 3651250 h 2502"/>
              <a:gd name="T50" fmla="*/ 2217738 w 1861"/>
              <a:gd name="T51" fmla="*/ 3563938 h 2502"/>
              <a:gd name="T52" fmla="*/ 2351088 w 1861"/>
              <a:gd name="T53" fmla="*/ 3489325 h 2502"/>
              <a:gd name="T54" fmla="*/ 2586038 w 1861"/>
              <a:gd name="T55" fmla="*/ 3224213 h 2502"/>
              <a:gd name="T56" fmla="*/ 2644775 w 1861"/>
              <a:gd name="T57" fmla="*/ 3090863 h 2502"/>
              <a:gd name="T58" fmla="*/ 2674938 w 1861"/>
              <a:gd name="T59" fmla="*/ 2987675 h 2502"/>
              <a:gd name="T60" fmla="*/ 2513013 w 1861"/>
              <a:gd name="T61" fmla="*/ 2354263 h 2502"/>
              <a:gd name="T62" fmla="*/ 2365375 w 1861"/>
              <a:gd name="T63" fmla="*/ 2295525 h 2502"/>
              <a:gd name="T64" fmla="*/ 2114550 w 1861"/>
              <a:gd name="T65" fmla="*/ 2235200 h 2502"/>
              <a:gd name="T66" fmla="*/ 1774825 w 1861"/>
              <a:gd name="T67" fmla="*/ 2220913 h 2502"/>
              <a:gd name="T68" fmla="*/ 1643063 w 1861"/>
              <a:gd name="T69" fmla="*/ 2309813 h 2502"/>
              <a:gd name="T70" fmla="*/ 1495425 w 1861"/>
              <a:gd name="T71" fmla="*/ 2457450 h 2502"/>
              <a:gd name="T72" fmla="*/ 1228725 w 1861"/>
              <a:gd name="T73" fmla="*/ 2441575 h 2502"/>
              <a:gd name="T74" fmla="*/ 1214438 w 1861"/>
              <a:gd name="T75" fmla="*/ 2398713 h 2502"/>
              <a:gd name="T76" fmla="*/ 1258888 w 1861"/>
              <a:gd name="T77" fmla="*/ 2235200 h 2502"/>
              <a:gd name="T78" fmla="*/ 1554163 w 1861"/>
              <a:gd name="T79" fmla="*/ 2206625 h 2502"/>
              <a:gd name="T80" fmla="*/ 1966913 w 1861"/>
              <a:gd name="T81" fmla="*/ 2103438 h 2502"/>
              <a:gd name="T82" fmla="*/ 2351088 w 1861"/>
              <a:gd name="T83" fmla="*/ 2000250 h 2502"/>
              <a:gd name="T84" fmla="*/ 2482850 w 1861"/>
              <a:gd name="T85" fmla="*/ 1925638 h 2502"/>
              <a:gd name="T86" fmla="*/ 2571750 w 1861"/>
              <a:gd name="T87" fmla="*/ 1866900 h 2502"/>
              <a:gd name="T88" fmla="*/ 2630488 w 1861"/>
              <a:gd name="T89" fmla="*/ 1838325 h 2502"/>
              <a:gd name="T90" fmla="*/ 2851150 w 1861"/>
              <a:gd name="T91" fmla="*/ 1631950 h 2502"/>
              <a:gd name="T92" fmla="*/ 2778125 w 1861"/>
              <a:gd name="T93" fmla="*/ 1130300 h 2502"/>
              <a:gd name="T94" fmla="*/ 2660650 w 1861"/>
              <a:gd name="T95" fmla="*/ 982663 h 2502"/>
              <a:gd name="T96" fmla="*/ 2571750 w 1861"/>
              <a:gd name="T97" fmla="*/ 908050 h 2502"/>
              <a:gd name="T98" fmla="*/ 2513013 w 1861"/>
              <a:gd name="T99" fmla="*/ 835025 h 2502"/>
              <a:gd name="T100" fmla="*/ 2379663 w 1861"/>
              <a:gd name="T101" fmla="*/ 657225 h 2502"/>
              <a:gd name="T102" fmla="*/ 2262188 w 1861"/>
              <a:gd name="T103" fmla="*/ 450850 h 2502"/>
              <a:gd name="T104" fmla="*/ 2055813 w 1861"/>
              <a:gd name="T105" fmla="*/ 260350 h 2502"/>
              <a:gd name="T106" fmla="*/ 1863725 w 1861"/>
              <a:gd name="T107" fmla="*/ 141288 h 2502"/>
              <a:gd name="T108" fmla="*/ 1804988 w 1861"/>
              <a:gd name="T109" fmla="*/ 96838 h 2502"/>
              <a:gd name="T110" fmla="*/ 1716088 w 1861"/>
              <a:gd name="T111" fmla="*/ 68263 h 2502"/>
              <a:gd name="T112" fmla="*/ 1450975 w 1861"/>
              <a:gd name="T113" fmla="*/ 52388 h 2502"/>
              <a:gd name="T114" fmla="*/ 1362075 w 1861"/>
              <a:gd name="T115" fmla="*/ 82550 h 2502"/>
              <a:gd name="T116" fmla="*/ 1317625 w 1861"/>
              <a:gd name="T117" fmla="*/ 96838 h 2502"/>
              <a:gd name="T118" fmla="*/ 1244600 w 1861"/>
              <a:gd name="T119" fmla="*/ 171450 h 2502"/>
              <a:gd name="T120" fmla="*/ 1244600 w 1861"/>
              <a:gd name="T121" fmla="*/ 230188 h 25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61" h="2502">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1622983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3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12" grpId="0"/>
      <p:bldP spid="3083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5B8F97-3EB2-487B-8634-16EAED535709}"/>
              </a:ext>
            </a:extLst>
          </p:cNvPr>
          <p:cNvSpPr>
            <a:spLocks noGrp="1"/>
          </p:cNvSpPr>
          <p:nvPr>
            <p:ph type="title"/>
          </p:nvPr>
        </p:nvSpPr>
        <p:spPr/>
        <p:txBody>
          <a:bodyPr/>
          <a:lstStyle/>
          <a:p>
            <a:r>
              <a:rPr lang="en-IN" b="1" dirty="0"/>
              <a:t>Mode</a:t>
            </a:r>
            <a:endParaRPr lang="en-IN" dirty="0"/>
          </a:p>
        </p:txBody>
      </p:sp>
      <p:sp>
        <p:nvSpPr>
          <p:cNvPr id="3" name="Content Placeholder 2">
            <a:extLst>
              <a:ext uri="{FF2B5EF4-FFF2-40B4-BE49-F238E27FC236}">
                <a16:creationId xmlns:a16="http://schemas.microsoft.com/office/drawing/2014/main" xmlns="" id="{045DFAA3-082B-49AE-AA65-4E8A19919869}"/>
              </a:ext>
            </a:extLst>
          </p:cNvPr>
          <p:cNvSpPr>
            <a:spLocks noGrp="1"/>
          </p:cNvSpPr>
          <p:nvPr>
            <p:ph idx="1"/>
          </p:nvPr>
        </p:nvSpPr>
        <p:spPr/>
        <p:txBody>
          <a:bodyPr/>
          <a:lstStyle/>
          <a:p>
            <a:r>
              <a:rPr lang="en-US" dirty="0"/>
              <a:t>If the frequency varies from one item to another, the mode is the value which appears most frequently. </a:t>
            </a:r>
          </a:p>
          <a:p>
            <a:r>
              <a:rPr lang="en-US" dirty="0"/>
              <a:t>In the case of continuous variables the frequency depends upon how many digits are quoted, so the mode is more usefully considered as the midpoint of the class with the largest frequency.</a:t>
            </a:r>
            <a:endParaRPr lang="en-IN" dirty="0"/>
          </a:p>
        </p:txBody>
      </p:sp>
    </p:spTree>
    <p:extLst>
      <p:ext uri="{BB962C8B-B14F-4D97-AF65-F5344CB8AC3E}">
        <p14:creationId xmlns:p14="http://schemas.microsoft.com/office/powerpoint/2010/main" val="36760845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2286000" y="1143001"/>
            <a:ext cx="7391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400" b="1" i="1"/>
              <a:t>Slack variables</a:t>
            </a:r>
            <a:r>
              <a:rPr lang="en-US" altLang="zh-CN" sz="2400" b="1"/>
              <a:t> </a:t>
            </a:r>
            <a:r>
              <a:rPr lang="el-GR" altLang="en-US" sz="2400" b="1" i="1"/>
              <a:t>ξ</a:t>
            </a:r>
            <a:r>
              <a:rPr lang="en-US" altLang="zh-CN" sz="2400" b="1" i="1"/>
              <a:t>i</a:t>
            </a:r>
            <a:r>
              <a:rPr lang="en-US" altLang="zh-CN" sz="2400" b="1"/>
              <a:t> can be added to allow misclassification of difficult or noisy examples.</a:t>
            </a:r>
          </a:p>
        </p:txBody>
      </p:sp>
      <p:grpSp>
        <p:nvGrpSpPr>
          <p:cNvPr id="17411" name="Group 34"/>
          <p:cNvGrpSpPr>
            <a:grpSpLocks/>
          </p:cNvGrpSpPr>
          <p:nvPr/>
        </p:nvGrpSpPr>
        <p:grpSpPr bwMode="auto">
          <a:xfrm>
            <a:off x="2133600" y="2705101"/>
            <a:ext cx="4159250" cy="2711451"/>
            <a:chOff x="107" y="492"/>
            <a:chExt cx="2620" cy="1708"/>
          </a:xfrm>
        </p:grpSpPr>
        <p:sp>
          <p:nvSpPr>
            <p:cNvPr id="17415" name="Line 5"/>
            <p:cNvSpPr>
              <a:spLocks noChangeShapeType="1"/>
            </p:cNvSpPr>
            <p:nvPr/>
          </p:nvSpPr>
          <p:spPr bwMode="auto">
            <a:xfrm rot="-1599335">
              <a:off x="543" y="1055"/>
              <a:ext cx="1872"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6" name="Line 6"/>
            <p:cNvSpPr>
              <a:spLocks noChangeShapeType="1"/>
            </p:cNvSpPr>
            <p:nvPr/>
          </p:nvSpPr>
          <p:spPr bwMode="auto">
            <a:xfrm rot="-1599335">
              <a:off x="635" y="123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7" name="Line 7"/>
            <p:cNvSpPr>
              <a:spLocks noChangeShapeType="1"/>
            </p:cNvSpPr>
            <p:nvPr/>
          </p:nvSpPr>
          <p:spPr bwMode="auto">
            <a:xfrm rot="-1599335">
              <a:off x="726" y="1420"/>
              <a:ext cx="1872"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8" name="Text Box 8"/>
            <p:cNvSpPr txBox="1">
              <a:spLocks noChangeArrowheads="1"/>
            </p:cNvSpPr>
            <p:nvPr/>
          </p:nvSpPr>
          <p:spPr bwMode="auto">
            <a:xfrm rot="-1777892">
              <a:off x="107" y="151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solidFill>
                    <a:schemeClr val="hlink"/>
                  </a:solidFill>
                  <a:latin typeface="Tahoma" panose="020B0604030504040204" pitchFamily="34" charset="0"/>
                </a:rPr>
                <a:t>wx+b=1</a:t>
              </a:r>
            </a:p>
          </p:txBody>
        </p:sp>
        <p:sp>
          <p:nvSpPr>
            <p:cNvPr id="17419" name="Text Box 9"/>
            <p:cNvSpPr txBox="1">
              <a:spLocks noChangeArrowheads="1"/>
            </p:cNvSpPr>
            <p:nvPr/>
          </p:nvSpPr>
          <p:spPr bwMode="auto">
            <a:xfrm rot="-1777892">
              <a:off x="204" y="168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latin typeface="Tahoma" panose="020B0604030504040204" pitchFamily="34" charset="0"/>
                </a:rPr>
                <a:t>wx+b=0</a:t>
              </a:r>
            </a:p>
          </p:txBody>
        </p:sp>
        <p:sp>
          <p:nvSpPr>
            <p:cNvPr id="17420" name="Text Box 10"/>
            <p:cNvSpPr txBox="1">
              <a:spLocks noChangeArrowheads="1"/>
            </p:cNvSpPr>
            <p:nvPr/>
          </p:nvSpPr>
          <p:spPr bwMode="auto">
            <a:xfrm rot="-1777892">
              <a:off x="299" y="1838"/>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solidFill>
                    <a:schemeClr val="folHlink"/>
                  </a:solidFill>
                  <a:latin typeface="Tahoma" panose="020B0604030504040204" pitchFamily="34" charset="0"/>
                </a:rPr>
                <a:t>wx+b=-1</a:t>
              </a:r>
            </a:p>
          </p:txBody>
        </p:sp>
        <p:sp>
          <p:nvSpPr>
            <p:cNvPr id="17421" name="Oval 11"/>
            <p:cNvSpPr>
              <a:spLocks noChangeArrowheads="1"/>
            </p:cNvSpPr>
            <p:nvPr/>
          </p:nvSpPr>
          <p:spPr bwMode="auto">
            <a:xfrm>
              <a:off x="2433" y="132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2" name="Oval 12"/>
            <p:cNvSpPr>
              <a:spLocks noChangeArrowheads="1"/>
            </p:cNvSpPr>
            <p:nvPr/>
          </p:nvSpPr>
          <p:spPr bwMode="auto">
            <a:xfrm>
              <a:off x="934" y="5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3" name="Oval 13"/>
            <p:cNvSpPr>
              <a:spLocks noChangeArrowheads="1"/>
            </p:cNvSpPr>
            <p:nvPr/>
          </p:nvSpPr>
          <p:spPr bwMode="auto">
            <a:xfrm>
              <a:off x="387" y="492"/>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4" name="Oval 14"/>
            <p:cNvSpPr>
              <a:spLocks noChangeArrowheads="1"/>
            </p:cNvSpPr>
            <p:nvPr/>
          </p:nvSpPr>
          <p:spPr bwMode="auto">
            <a:xfrm>
              <a:off x="854" y="1156"/>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5" name="Oval 15"/>
            <p:cNvSpPr>
              <a:spLocks noChangeArrowheads="1"/>
            </p:cNvSpPr>
            <p:nvPr/>
          </p:nvSpPr>
          <p:spPr bwMode="auto">
            <a:xfrm>
              <a:off x="543" y="684"/>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6" name="Oval 16"/>
            <p:cNvSpPr>
              <a:spLocks noChangeArrowheads="1"/>
            </p:cNvSpPr>
            <p:nvPr/>
          </p:nvSpPr>
          <p:spPr bwMode="auto">
            <a:xfrm>
              <a:off x="306" y="1179"/>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7" name="Oval 17"/>
            <p:cNvSpPr>
              <a:spLocks noChangeArrowheads="1"/>
            </p:cNvSpPr>
            <p:nvPr/>
          </p:nvSpPr>
          <p:spPr bwMode="auto">
            <a:xfrm>
              <a:off x="1916" y="625"/>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8" name="Oval 18"/>
            <p:cNvSpPr>
              <a:spLocks noChangeArrowheads="1"/>
            </p:cNvSpPr>
            <p:nvPr/>
          </p:nvSpPr>
          <p:spPr bwMode="auto">
            <a:xfrm>
              <a:off x="1698" y="119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9" name="Oval 19"/>
            <p:cNvSpPr>
              <a:spLocks noChangeArrowheads="1"/>
            </p:cNvSpPr>
            <p:nvPr/>
          </p:nvSpPr>
          <p:spPr bwMode="auto">
            <a:xfrm>
              <a:off x="2142" y="1350"/>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0" name="Oval 20"/>
            <p:cNvSpPr>
              <a:spLocks noChangeArrowheads="1"/>
            </p:cNvSpPr>
            <p:nvPr/>
          </p:nvSpPr>
          <p:spPr bwMode="auto">
            <a:xfrm>
              <a:off x="884" y="178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1" name="Oval 21"/>
            <p:cNvSpPr>
              <a:spLocks noChangeArrowheads="1"/>
            </p:cNvSpPr>
            <p:nvPr/>
          </p:nvSpPr>
          <p:spPr bwMode="auto">
            <a:xfrm>
              <a:off x="1471" y="1761"/>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2" name="Oval 22"/>
            <p:cNvSpPr>
              <a:spLocks noChangeArrowheads="1"/>
            </p:cNvSpPr>
            <p:nvPr/>
          </p:nvSpPr>
          <p:spPr bwMode="auto">
            <a:xfrm>
              <a:off x="2563" y="117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3" name="Oval 23"/>
            <p:cNvSpPr>
              <a:spLocks noChangeArrowheads="1"/>
            </p:cNvSpPr>
            <p:nvPr/>
          </p:nvSpPr>
          <p:spPr bwMode="auto">
            <a:xfrm>
              <a:off x="662" y="53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4" name="Oval 24"/>
            <p:cNvSpPr>
              <a:spLocks noChangeArrowheads="1"/>
            </p:cNvSpPr>
            <p:nvPr/>
          </p:nvSpPr>
          <p:spPr bwMode="auto">
            <a:xfrm>
              <a:off x="1776" y="18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5" name="Line 25"/>
            <p:cNvSpPr>
              <a:spLocks noChangeShapeType="1"/>
            </p:cNvSpPr>
            <p:nvPr/>
          </p:nvSpPr>
          <p:spPr bwMode="auto">
            <a:xfrm flipH="1" flipV="1">
              <a:off x="1387" y="1094"/>
              <a:ext cx="467" cy="944"/>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6" name="Text Box 26"/>
            <p:cNvSpPr txBox="1">
              <a:spLocks noChangeArrowheads="1"/>
            </p:cNvSpPr>
            <p:nvPr/>
          </p:nvSpPr>
          <p:spPr bwMode="auto">
            <a:xfrm>
              <a:off x="1780" y="1528"/>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hlink"/>
                  </a:solidFill>
                  <a:latin typeface="Symbol" panose="05050102010706020507" pitchFamily="18" charset="2"/>
                </a:rPr>
                <a:t>e</a:t>
              </a:r>
              <a:r>
                <a:rPr lang="en-US" altLang="zh-CN" sz="2400" i="1" baseline="-25000">
                  <a:solidFill>
                    <a:schemeClr val="hlink"/>
                  </a:solidFill>
                  <a:latin typeface="Tahoma" panose="020B0604030504040204" pitchFamily="34" charset="0"/>
                </a:rPr>
                <a:t>7</a:t>
              </a:r>
              <a:r>
                <a:rPr lang="en-US" altLang="zh-CN" sz="2400" i="1">
                  <a:solidFill>
                    <a:schemeClr val="hlink"/>
                  </a:solidFill>
                  <a:latin typeface="Tahoma" panose="020B0604030504040204" pitchFamily="34" charset="0"/>
                </a:rPr>
                <a:t> </a:t>
              </a:r>
            </a:p>
          </p:txBody>
        </p:sp>
        <p:sp>
          <p:nvSpPr>
            <p:cNvPr id="17437" name="Line 27"/>
            <p:cNvSpPr>
              <a:spLocks noChangeShapeType="1"/>
            </p:cNvSpPr>
            <p:nvPr/>
          </p:nvSpPr>
          <p:spPr bwMode="auto">
            <a:xfrm flipH="1" flipV="1">
              <a:off x="1463" y="1041"/>
              <a:ext cx="473" cy="945"/>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8" name="Line 28"/>
            <p:cNvSpPr>
              <a:spLocks noChangeShapeType="1"/>
            </p:cNvSpPr>
            <p:nvPr/>
          </p:nvSpPr>
          <p:spPr bwMode="auto">
            <a:xfrm flipH="1" flipV="1">
              <a:off x="1565" y="605"/>
              <a:ext cx="333" cy="694"/>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9" name="Text Box 29"/>
            <p:cNvSpPr txBox="1">
              <a:spLocks noChangeArrowheads="1"/>
            </p:cNvSpPr>
            <p:nvPr/>
          </p:nvSpPr>
          <p:spPr bwMode="auto">
            <a:xfrm>
              <a:off x="1652" y="516"/>
              <a:ext cx="4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anose="05050102010706020507" pitchFamily="18" charset="2"/>
                </a:rPr>
                <a:t>e</a:t>
              </a:r>
              <a:r>
                <a:rPr lang="en-US" altLang="zh-CN" sz="2400" i="1" baseline="-25000">
                  <a:solidFill>
                    <a:schemeClr val="folHlink"/>
                  </a:solidFill>
                  <a:latin typeface="Tahoma" panose="020B0604030504040204" pitchFamily="34" charset="0"/>
                </a:rPr>
                <a:t>11</a:t>
              </a:r>
              <a:r>
                <a:rPr lang="en-US" altLang="zh-CN" sz="2400" i="1">
                  <a:solidFill>
                    <a:schemeClr val="folHlink"/>
                  </a:solidFill>
                  <a:latin typeface="Tahoma" panose="020B0604030504040204" pitchFamily="34" charset="0"/>
                </a:rPr>
                <a:t> </a:t>
              </a:r>
            </a:p>
          </p:txBody>
        </p:sp>
        <p:sp>
          <p:nvSpPr>
            <p:cNvPr id="17440" name="Line 30"/>
            <p:cNvSpPr>
              <a:spLocks noChangeShapeType="1"/>
            </p:cNvSpPr>
            <p:nvPr/>
          </p:nvSpPr>
          <p:spPr bwMode="auto">
            <a:xfrm flipH="1" flipV="1">
              <a:off x="1640" y="561"/>
              <a:ext cx="341" cy="724"/>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41" name="Line 31"/>
            <p:cNvSpPr>
              <a:spLocks noChangeShapeType="1"/>
            </p:cNvSpPr>
            <p:nvPr/>
          </p:nvSpPr>
          <p:spPr bwMode="auto">
            <a:xfrm flipH="1" flipV="1">
              <a:off x="760" y="716"/>
              <a:ext cx="444" cy="92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42" name="Text Box 32"/>
            <p:cNvSpPr txBox="1">
              <a:spLocks noChangeArrowheads="1"/>
            </p:cNvSpPr>
            <p:nvPr/>
          </p:nvSpPr>
          <p:spPr bwMode="auto">
            <a:xfrm>
              <a:off x="960" y="782"/>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anose="05050102010706020507" pitchFamily="18" charset="2"/>
                </a:rPr>
                <a:t>e</a:t>
              </a:r>
              <a:r>
                <a:rPr lang="en-US" altLang="zh-CN" sz="2400" i="1" baseline="-25000">
                  <a:solidFill>
                    <a:schemeClr val="folHlink"/>
                  </a:solidFill>
                  <a:latin typeface="Tahoma" panose="020B0604030504040204" pitchFamily="34" charset="0"/>
                </a:rPr>
                <a:t>2</a:t>
              </a:r>
              <a:r>
                <a:rPr lang="en-US" altLang="zh-CN" sz="2400" i="1">
                  <a:solidFill>
                    <a:schemeClr val="folHlink"/>
                  </a:solidFill>
                  <a:latin typeface="Tahoma" panose="020B0604030504040204" pitchFamily="34" charset="0"/>
                </a:rPr>
                <a:t> </a:t>
              </a:r>
            </a:p>
          </p:txBody>
        </p:sp>
        <p:sp>
          <p:nvSpPr>
            <p:cNvPr id="17443" name="Line 33"/>
            <p:cNvSpPr>
              <a:spLocks noChangeShapeType="1"/>
            </p:cNvSpPr>
            <p:nvPr/>
          </p:nvSpPr>
          <p:spPr bwMode="auto">
            <a:xfrm flipH="1" flipV="1">
              <a:off x="842" y="664"/>
              <a:ext cx="437" cy="945"/>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7412" name="Rectangle 35"/>
          <p:cNvSpPr>
            <a:spLocks noGrp="1" noChangeArrowheads="1"/>
          </p:cNvSpPr>
          <p:nvPr>
            <p:ph type="title"/>
          </p:nvPr>
        </p:nvSpPr>
        <p:spPr/>
        <p:txBody>
          <a:bodyPr/>
          <a:lstStyle/>
          <a:p>
            <a:pPr eaLnBrk="1" hangingPunct="1"/>
            <a:r>
              <a:rPr lang="en-US" altLang="zh-CN" smtClean="0"/>
              <a:t>Soft Margin Classification</a:t>
            </a:r>
          </a:p>
        </p:txBody>
      </p:sp>
      <p:sp>
        <p:nvSpPr>
          <p:cNvPr id="17413" name="Rectangle 37"/>
          <p:cNvSpPr>
            <a:spLocks noChangeArrowheads="1"/>
          </p:cNvSpPr>
          <p:nvPr/>
        </p:nvSpPr>
        <p:spPr bwMode="auto">
          <a:xfrm>
            <a:off x="6248401" y="2286001"/>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buFont typeface="Wingdings" panose="05000000000000000000" pitchFamily="2" charset="2"/>
              <a:buNone/>
            </a:pPr>
            <a:r>
              <a:rPr lang="en-US" altLang="zh-CN" sz="2600"/>
              <a:t>What should our quadratic optimization criterion be?</a:t>
            </a:r>
          </a:p>
          <a:p>
            <a:pPr eaLnBrk="1" hangingPunct="1">
              <a:buFont typeface="Wingdings" panose="05000000000000000000" pitchFamily="2" charset="2"/>
              <a:buNone/>
            </a:pPr>
            <a:r>
              <a:rPr lang="en-US" altLang="zh-CN" sz="2600">
                <a:solidFill>
                  <a:srgbClr val="990099"/>
                </a:solidFill>
              </a:rPr>
              <a:t>Minimize</a:t>
            </a:r>
            <a:endParaRPr lang="en-US" altLang="zh-CN" sz="2600" b="1" i="1">
              <a:solidFill>
                <a:srgbClr val="990099"/>
              </a:solidFill>
            </a:endParaRPr>
          </a:p>
        </p:txBody>
      </p:sp>
      <p:graphicFrame>
        <p:nvGraphicFramePr>
          <p:cNvPr id="17414" name="Object 38"/>
          <p:cNvGraphicFramePr>
            <a:graphicFrameLocks noGrp="1" noChangeAspect="1"/>
          </p:cNvGraphicFramePr>
          <p:nvPr>
            <p:ph idx="1"/>
          </p:nvPr>
        </p:nvGraphicFramePr>
        <p:xfrm>
          <a:off x="7086600" y="3733800"/>
          <a:ext cx="3124200" cy="1379538"/>
        </p:xfrm>
        <a:graphic>
          <a:graphicData uri="http://schemas.openxmlformats.org/presentationml/2006/ole">
            <mc:AlternateContent xmlns:mc="http://schemas.openxmlformats.org/markup-compatibility/2006">
              <mc:Choice xmlns:v="urn:schemas-microsoft-com:vml" Requires="v">
                <p:oleObj spid="_x0000_s24625" name="Equation" r:id="rId3" imgW="977900" imgH="431800" progId="Equation.3">
                  <p:embed/>
                </p:oleObj>
              </mc:Choice>
              <mc:Fallback>
                <p:oleObj name="Equation" r:id="rId3" imgW="9779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733800"/>
                        <a:ext cx="3124200"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706042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1905000" y="228600"/>
            <a:ext cx="861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Hard Margin v.s. Soft Margin</a:t>
            </a:r>
          </a:p>
        </p:txBody>
      </p:sp>
      <p:sp>
        <p:nvSpPr>
          <p:cNvPr id="18435"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t>The old formulation:</a:t>
            </a:r>
          </a:p>
          <a:p>
            <a:pPr eaLnBrk="1" hangingPunct="1"/>
            <a:endParaRPr lang="en-US" altLang="zh-CN" sz="2400" b="1"/>
          </a:p>
          <a:p>
            <a:pPr eaLnBrk="1" hangingPunct="1"/>
            <a:endParaRPr lang="en-US" altLang="zh-CN"/>
          </a:p>
          <a:p>
            <a:pPr eaLnBrk="1" hangingPunct="1"/>
            <a:endParaRPr lang="en-US" altLang="zh-CN" sz="2400" b="1"/>
          </a:p>
          <a:p>
            <a:pPr eaLnBrk="1" hangingPunct="1"/>
            <a:r>
              <a:rPr lang="en-US" altLang="zh-CN" sz="2400" b="1"/>
              <a:t>The new formulation incorporating slack variables:</a:t>
            </a:r>
          </a:p>
          <a:p>
            <a:pPr eaLnBrk="1" hangingPunct="1"/>
            <a:endParaRPr lang="en-US" altLang="zh-CN" sz="2400" b="1"/>
          </a:p>
          <a:p>
            <a:pPr eaLnBrk="1" hangingPunct="1"/>
            <a:endParaRPr lang="en-US" altLang="zh-CN"/>
          </a:p>
          <a:p>
            <a:pPr eaLnBrk="1" hangingPunct="1"/>
            <a:endParaRPr lang="en-US" altLang="zh-CN" sz="2800"/>
          </a:p>
          <a:p>
            <a:pPr eaLnBrk="1" hangingPunct="1"/>
            <a:r>
              <a:rPr lang="en-US" altLang="zh-CN" sz="2400" b="1"/>
              <a:t>Parameter </a:t>
            </a:r>
            <a:r>
              <a:rPr lang="en-US" altLang="zh-CN" sz="2400" b="1" i="1"/>
              <a:t>C</a:t>
            </a:r>
            <a:r>
              <a:rPr lang="en-US" altLang="zh-CN" sz="2400" b="1"/>
              <a:t> can be viewed as a way to control overfitting.</a:t>
            </a:r>
          </a:p>
        </p:txBody>
      </p:sp>
      <p:sp>
        <p:nvSpPr>
          <p:cNvPr id="18436" name="Text Box 6"/>
          <p:cNvSpPr txBox="1">
            <a:spLocks noChangeArrowheads="1"/>
          </p:cNvSpPr>
          <p:nvPr/>
        </p:nvSpPr>
        <p:spPr bwMode="auto">
          <a:xfrm>
            <a:off x="2514600" y="1600200"/>
            <a:ext cx="64389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eaLnBrk="1" hangingPunct="1"/>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b)</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a:t>
            </a:r>
          </a:p>
        </p:txBody>
      </p:sp>
      <p:sp>
        <p:nvSpPr>
          <p:cNvPr id="18437" name="Text Box 7"/>
          <p:cNvSpPr txBox="1">
            <a:spLocks noChangeArrowheads="1"/>
          </p:cNvSpPr>
          <p:nvPr/>
        </p:nvSpPr>
        <p:spPr bwMode="auto">
          <a:xfrm>
            <a:off x="2590800" y="3657600"/>
            <a:ext cx="68580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 </a:t>
            </a:r>
            <a:r>
              <a:rPr lang="en-US" altLang="zh-CN" sz="2000" i="1">
                <a:latin typeface="Times New Roman" panose="02020603050405020304" pitchFamily="18" charset="0"/>
              </a:rPr>
              <a:t>C</a:t>
            </a:r>
            <a:r>
              <a:rPr lang="el-GR" altLang="en-US" sz="2400">
                <a:latin typeface="Times New Roman" panose="02020603050405020304" pitchFamily="18" charset="0"/>
              </a:rPr>
              <a:t>Σ</a:t>
            </a:r>
            <a:r>
              <a:rPr lang="el-GR" altLang="en-US" sz="2000" i="1">
                <a:latin typeface="Times New Roman" panose="02020603050405020304" pitchFamily="18" charset="0"/>
              </a:rPr>
              <a:t>ξ</a:t>
            </a:r>
            <a:r>
              <a:rPr lang="en-US" altLang="zh-CN" sz="2000" i="1" baseline="-25000">
                <a:latin typeface="Times New Roman" panose="02020603050405020304" pitchFamily="18" charset="0"/>
              </a:rPr>
              <a:t>i</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eaLnBrk="1" hangingPunct="1"/>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i="1">
                <a:latin typeface="Times New Roman" panose="02020603050405020304" pitchFamily="18" charset="0"/>
              </a:rPr>
              <a:t> </a:t>
            </a:r>
            <a:r>
              <a:rPr lang="en-US" altLang="zh-CN" sz="2000">
                <a:latin typeface="Times New Roman" panose="02020603050405020304" pitchFamily="18" charset="0"/>
              </a:rPr>
              <a:t>(</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and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0 for all </a:t>
            </a:r>
            <a:r>
              <a:rPr lang="en-US" altLang="zh-CN" sz="2000" i="1">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26969871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19812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Linear SVMs:  Overview</a:t>
            </a:r>
          </a:p>
        </p:txBody>
      </p:sp>
      <p:sp>
        <p:nvSpPr>
          <p:cNvPr id="19459" name="Rectangle 5"/>
          <p:cNvSpPr>
            <a:spLocks noChangeArrowheads="1"/>
          </p:cNvSpPr>
          <p:nvPr/>
        </p:nvSpPr>
        <p:spPr bwMode="auto">
          <a:xfrm>
            <a:off x="1981200" y="838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000" b="1"/>
              <a:t>The classifier is a </a:t>
            </a:r>
            <a:r>
              <a:rPr lang="en-US" altLang="zh-CN" sz="2000" b="1" i="1"/>
              <a:t>separating hyperplane.</a:t>
            </a:r>
            <a:endParaRPr lang="en-US" altLang="zh-CN" sz="2000" b="1"/>
          </a:p>
          <a:p>
            <a:pPr eaLnBrk="1" hangingPunct="1"/>
            <a:r>
              <a:rPr lang="en-US" altLang="zh-CN" sz="2000" b="1"/>
              <a:t>Most </a:t>
            </a:r>
            <a:r>
              <a:rPr lang="en-US" altLang="zh-CN" sz="2000" b="1">
                <a:latin typeface="Times New Roman" panose="02020603050405020304" pitchFamily="18" charset="0"/>
              </a:rPr>
              <a:t>“</a:t>
            </a:r>
            <a:r>
              <a:rPr lang="en-US" altLang="zh-CN" sz="2000" b="1"/>
              <a:t>important</a:t>
            </a:r>
            <a:r>
              <a:rPr lang="en-US" altLang="zh-CN" sz="2000" b="1">
                <a:latin typeface="Times New Roman" panose="02020603050405020304" pitchFamily="18" charset="0"/>
              </a:rPr>
              <a:t>”</a:t>
            </a:r>
            <a:r>
              <a:rPr lang="en-US" altLang="zh-CN" sz="2000" b="1"/>
              <a:t> training points are support vectors; they define the hyperplane.</a:t>
            </a:r>
          </a:p>
          <a:p>
            <a:pPr eaLnBrk="1" hangingPunct="1"/>
            <a:r>
              <a:rPr lang="en-US" altLang="zh-CN" sz="2000" b="1"/>
              <a:t>Quadratic optimization algorithms can identify which training points x</a:t>
            </a:r>
            <a:r>
              <a:rPr lang="en-US" altLang="zh-CN" sz="2000" b="1" baseline="-25000"/>
              <a:t>i </a:t>
            </a:r>
            <a:r>
              <a:rPr lang="en-US" altLang="zh-CN" sz="2000" b="1"/>
              <a:t>are support vectors with non-zero Lagrangian multipliers </a:t>
            </a:r>
            <a:r>
              <a:rPr lang="el-GR" altLang="en-US" sz="2000" b="1" i="1">
                <a:cs typeface="Times New Roman" panose="02020603050405020304" pitchFamily="18" charset="0"/>
              </a:rPr>
              <a:t>α</a:t>
            </a:r>
            <a:r>
              <a:rPr lang="en-US" altLang="zh-CN" sz="2000" b="1" i="1" baseline="-25000">
                <a:cs typeface="Times New Roman" panose="02020603050405020304" pitchFamily="18" charset="0"/>
              </a:rPr>
              <a:t>i</a:t>
            </a:r>
            <a:r>
              <a:rPr lang="en-US" altLang="zh-CN" sz="2000" b="1" i="1">
                <a:cs typeface="Times New Roman" panose="02020603050405020304" pitchFamily="18" charset="0"/>
              </a:rPr>
              <a:t>. </a:t>
            </a:r>
            <a:endParaRPr lang="en-US" altLang="zh-CN" sz="2000" b="1">
              <a:cs typeface="Times New Roman" panose="02020603050405020304" pitchFamily="18" charset="0"/>
            </a:endParaRPr>
          </a:p>
          <a:p>
            <a:pPr eaLnBrk="1" hangingPunct="1"/>
            <a:r>
              <a:rPr lang="en-US" altLang="zh-CN" sz="2000" b="1">
                <a:cs typeface="Times New Roman" panose="02020603050405020304" pitchFamily="18" charset="0"/>
              </a:rPr>
              <a:t>Both in the dual formulation of the problem and in the solution training points appear only inside dot products:</a:t>
            </a:r>
            <a:r>
              <a:rPr lang="en-US" altLang="zh-CN" sz="2400">
                <a:cs typeface="Times New Roman" panose="02020603050405020304" pitchFamily="18" charset="0"/>
              </a:rPr>
              <a:t> </a:t>
            </a:r>
          </a:p>
          <a:p>
            <a:pPr eaLnBrk="1" hangingPunct="1"/>
            <a:endParaRPr lang="en-US" altLang="zh-CN" sz="2400" b="1" baseline="-25000"/>
          </a:p>
        </p:txBody>
      </p:sp>
      <p:sp>
        <p:nvSpPr>
          <p:cNvPr id="19460" name="Text Box 6"/>
          <p:cNvSpPr txBox="1">
            <a:spLocks noChangeArrowheads="1"/>
          </p:cNvSpPr>
          <p:nvPr/>
        </p:nvSpPr>
        <p:spPr bwMode="auto">
          <a:xfrm>
            <a:off x="2209800" y="3733801"/>
            <a:ext cx="7696200" cy="133667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a:latin typeface="Times New Roman" panose="02020603050405020304" pitchFamily="18" charset="0"/>
              </a:rPr>
              <a:t>Find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1</a:t>
            </a:r>
            <a:r>
              <a:rPr lang="en-US" altLang="zh-CN" sz="2000" b="1" i="1">
                <a:latin typeface="Times New Roman" panose="02020603050405020304" pitchFamily="18" charset="0"/>
                <a:cs typeface="Times New Roman" panose="02020603050405020304" pitchFamily="18" charset="0"/>
              </a:rPr>
              <a:t>…</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N</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rPr>
              <a:t>such that</a:t>
            </a:r>
          </a:p>
          <a:p>
            <a:pPr algn="l" eaLnBrk="1" hangingPunct="1"/>
            <a:r>
              <a:rPr lang="en-US" altLang="zh-CN" sz="2000" b="1">
                <a:latin typeface="Times New Roman" panose="02020603050405020304" pitchFamily="18" charset="0"/>
                <a:cs typeface="Times New Roman" panose="02020603050405020304" pitchFamily="18" charset="0"/>
              </a:rPr>
              <a:t>Q(</a:t>
            </a:r>
            <a:r>
              <a:rPr lang="el-GR" altLang="en-US" sz="2000" b="1">
                <a:latin typeface="Times New Roman" panose="02020603050405020304" pitchFamily="18" charset="0"/>
              </a:rPr>
              <a:t>α</a:t>
            </a:r>
            <a:r>
              <a:rPr lang="en-US" altLang="zh-CN" sz="2000" b="1">
                <a:latin typeface="Times New Roman" panose="02020603050405020304" pitchFamily="18" charset="0"/>
                <a:cs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½</a:t>
            </a:r>
            <a:r>
              <a:rPr lang="el-GR" altLang="en-US" sz="2000" b="1">
                <a:latin typeface="Times New Roman" panose="02020603050405020304" pitchFamily="18" charset="0"/>
              </a:rPr>
              <a:t>ΣΣ</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j</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is maximized and </a:t>
            </a:r>
          </a:p>
          <a:p>
            <a:pPr algn="l" eaLnBrk="1" hangingPunct="1"/>
            <a:r>
              <a:rPr lang="en-US" altLang="zh-CN" sz="2000" b="1">
                <a:latin typeface="Times New Roman" panose="02020603050405020304" pitchFamily="18" charset="0"/>
              </a:rPr>
              <a:t>(1)  </a:t>
            </a:r>
            <a:r>
              <a:rPr lang="el-GR" altLang="en-US" sz="2000" b="1">
                <a:latin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0</a:t>
            </a:r>
            <a:endParaRPr lang="en-US" altLang="zh-CN" sz="2000" b="1">
              <a:latin typeface="Times New Roman" panose="02020603050405020304" pitchFamily="18" charset="0"/>
            </a:endParaRPr>
          </a:p>
          <a:p>
            <a:pPr algn="l" eaLnBrk="1" hangingPunct="1"/>
            <a:r>
              <a:rPr lang="en-US" altLang="zh-CN" sz="2000" b="1">
                <a:latin typeface="Times New Roman" panose="02020603050405020304" pitchFamily="18" charset="0"/>
              </a:rPr>
              <a:t>(2)  0 </a:t>
            </a:r>
            <a:r>
              <a:rPr lang="en-US" altLang="zh-CN" sz="2000" b="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b="1" i="1">
                <a:latin typeface="Times New Roman" panose="02020603050405020304" pitchFamily="18" charset="0"/>
                <a:cs typeface="Times New Roman" panose="02020603050405020304" pitchFamily="18" charset="0"/>
              </a:rPr>
              <a:t>C</a:t>
            </a:r>
            <a:r>
              <a:rPr lang="en-US" altLang="zh-CN" sz="2000" b="1">
                <a:latin typeface="Times New Roman" panose="02020603050405020304" pitchFamily="18" charset="0"/>
                <a:cs typeface="Times New Roman" panose="02020603050405020304" pitchFamily="18" charset="0"/>
              </a:rPr>
              <a:t> for all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p>
        </p:txBody>
      </p:sp>
      <p:sp>
        <p:nvSpPr>
          <p:cNvPr id="19461" name="AutoShape 7"/>
          <p:cNvSpPr>
            <a:spLocks noChangeArrowheads="1"/>
          </p:cNvSpPr>
          <p:nvPr/>
        </p:nvSpPr>
        <p:spPr bwMode="auto">
          <a:xfrm>
            <a:off x="5486400" y="4038600"/>
            <a:ext cx="533400" cy="533400"/>
          </a:xfrm>
          <a:prstGeom prst="roundRect">
            <a:avLst>
              <a:gd name="adj" fmla="val 16667"/>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9462" name="Text Box 8"/>
          <p:cNvSpPr txBox="1">
            <a:spLocks noChangeArrowheads="1"/>
          </p:cNvSpPr>
          <p:nvPr/>
        </p:nvSpPr>
        <p:spPr bwMode="auto">
          <a:xfrm>
            <a:off x="3124200" y="5334001"/>
            <a:ext cx="39624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i="1">
                <a:latin typeface="Times New Roman" panose="02020603050405020304" pitchFamily="18" charset="0"/>
              </a:rPr>
              <a:t>f</a:t>
            </a:r>
            <a:r>
              <a:rPr lang="en-US" altLang="zh-CN" sz="2000" b="1">
                <a:latin typeface="Times New Roman" panose="02020603050405020304" pitchFamily="18" charset="0"/>
              </a:rPr>
              <a:t>(x) = </a:t>
            </a:r>
            <a:r>
              <a:rPr lang="el-GR" altLang="en-US" sz="2400" b="1">
                <a:latin typeface="Times New Roman" panose="02020603050405020304" pitchFamily="18" charset="0"/>
                <a:cs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 + </a:t>
            </a:r>
            <a:r>
              <a:rPr lang="en-US" altLang="zh-CN" sz="2000" b="1" i="1">
                <a:latin typeface="Times New Roman" panose="02020603050405020304" pitchFamily="18" charset="0"/>
              </a:rPr>
              <a:t>b</a:t>
            </a:r>
          </a:p>
        </p:txBody>
      </p:sp>
      <p:sp>
        <p:nvSpPr>
          <p:cNvPr id="19463" name="AutoShape 9"/>
          <p:cNvSpPr>
            <a:spLocks noChangeArrowheads="1"/>
          </p:cNvSpPr>
          <p:nvPr/>
        </p:nvSpPr>
        <p:spPr bwMode="auto">
          <a:xfrm>
            <a:off x="4648200" y="5410200"/>
            <a:ext cx="457200" cy="381000"/>
          </a:xfrm>
          <a:prstGeom prst="roundRect">
            <a:avLst>
              <a:gd name="adj" fmla="val 16667"/>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Tree>
    <p:extLst>
      <p:ext uri="{BB962C8B-B14F-4D97-AF65-F5344CB8AC3E}">
        <p14:creationId xmlns:p14="http://schemas.microsoft.com/office/powerpoint/2010/main" val="241917932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1905000" y="228600"/>
            <a:ext cx="480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a:t>
            </a:r>
          </a:p>
        </p:txBody>
      </p:sp>
      <p:sp>
        <p:nvSpPr>
          <p:cNvPr id="20483"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Datasets that are linearly separable with some noise work out great:</a:t>
            </a:r>
          </a:p>
          <a:p>
            <a:pPr eaLnBrk="1" hangingPunct="1"/>
            <a:endParaRPr lang="en-US" altLang="zh-CN" sz="2400"/>
          </a:p>
          <a:p>
            <a:pPr eaLnBrk="1" hangingPunct="1"/>
            <a:r>
              <a:rPr lang="en-US" altLang="zh-CN" sz="2400"/>
              <a:t>But what are we going to do if the dataset is just too hard? </a:t>
            </a:r>
          </a:p>
          <a:p>
            <a:pPr eaLnBrk="1" hangingPunct="1"/>
            <a:endParaRPr lang="en-US" altLang="zh-CN" sz="2400"/>
          </a:p>
          <a:p>
            <a:pPr eaLnBrk="1" hangingPunct="1"/>
            <a:r>
              <a:rPr lang="en-US" altLang="zh-CN" sz="2400"/>
              <a:t>How about</a:t>
            </a:r>
            <a:r>
              <a:rPr lang="en-US" altLang="zh-CN" sz="2400">
                <a:latin typeface="Times New Roman" panose="02020603050405020304" pitchFamily="18" charset="0"/>
              </a:rPr>
              <a:t>…</a:t>
            </a:r>
            <a:r>
              <a:rPr lang="en-US" altLang="zh-CN" sz="2400"/>
              <a:t> mapping data to a higher-dimensional space:</a:t>
            </a:r>
          </a:p>
        </p:txBody>
      </p:sp>
      <p:sp>
        <p:nvSpPr>
          <p:cNvPr id="20484" name="Text Box 9"/>
          <p:cNvSpPr txBox="1">
            <a:spLocks noChangeArrowheads="1"/>
          </p:cNvSpPr>
          <p:nvPr/>
        </p:nvSpPr>
        <p:spPr bwMode="auto">
          <a:xfrm>
            <a:off x="5105400" y="5638801"/>
            <a:ext cx="342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485" name="Text Box 21"/>
          <p:cNvSpPr txBox="1">
            <a:spLocks noChangeArrowheads="1"/>
          </p:cNvSpPr>
          <p:nvPr/>
        </p:nvSpPr>
        <p:spPr bwMode="auto">
          <a:xfrm>
            <a:off x="7162800" y="571500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nvGrpSpPr>
          <p:cNvPr id="20486" name="Group 22"/>
          <p:cNvGrpSpPr>
            <a:grpSpLocks/>
          </p:cNvGrpSpPr>
          <p:nvPr/>
        </p:nvGrpSpPr>
        <p:grpSpPr bwMode="auto">
          <a:xfrm>
            <a:off x="3429000" y="2895601"/>
            <a:ext cx="4286250" cy="423863"/>
            <a:chOff x="1056" y="2322"/>
            <a:chExt cx="2700" cy="267"/>
          </a:xfrm>
        </p:grpSpPr>
        <p:sp>
          <p:nvSpPr>
            <p:cNvPr id="20525" name="Line 23"/>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6" name="AutoShape 24"/>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7" name="Line 25"/>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8" name="Text Box 26"/>
            <p:cNvSpPr txBox="1">
              <a:spLocks noChangeArrowheads="1"/>
            </p:cNvSpPr>
            <p:nvPr/>
          </p:nvSpPr>
          <p:spPr bwMode="auto">
            <a:xfrm>
              <a:off x="2106" y="23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29" name="AutoShape 27"/>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0" name="AutoShape 28"/>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1" name="AutoShape 29"/>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2" name="AutoShape 30"/>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3" name="AutoShape 31"/>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4" name="AutoShape 32"/>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5" name="AutoShape 33"/>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6" name="AutoShape 34"/>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7" name="AutoShape 35"/>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8" name="Text Box 36"/>
            <p:cNvSpPr txBox="1">
              <a:spLocks noChangeArrowheads="1"/>
            </p:cNvSpPr>
            <p:nvPr/>
          </p:nvSpPr>
          <p:spPr bwMode="auto">
            <a:xfrm>
              <a:off x="3468" y="232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7" name="Group 37"/>
          <p:cNvGrpSpPr>
            <a:grpSpLocks/>
          </p:cNvGrpSpPr>
          <p:nvPr/>
        </p:nvGrpSpPr>
        <p:grpSpPr bwMode="auto">
          <a:xfrm>
            <a:off x="4876800" y="1600200"/>
            <a:ext cx="4324350" cy="642938"/>
            <a:chOff x="1056" y="1284"/>
            <a:chExt cx="2724" cy="405"/>
          </a:xfrm>
        </p:grpSpPr>
        <p:sp>
          <p:nvSpPr>
            <p:cNvPr id="20509" name="Line 38"/>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10" name="AutoShape 39"/>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1" name="Line 40"/>
            <p:cNvSpPr>
              <a:spLocks noChangeShapeType="1"/>
            </p:cNvSpPr>
            <p:nvPr/>
          </p:nvSpPr>
          <p:spPr bwMode="auto">
            <a:xfrm>
              <a:off x="2196" y="14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12" name="Text Box 41"/>
            <p:cNvSpPr txBox="1">
              <a:spLocks noChangeArrowheads="1"/>
            </p:cNvSpPr>
            <p:nvPr/>
          </p:nvSpPr>
          <p:spPr bwMode="auto">
            <a:xfrm>
              <a:off x="2106" y="14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13" name="AutoShape 42"/>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4" name="AutoShape 43"/>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5" name="AutoShape 44"/>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6" name="AutoShape 45"/>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7" name="AutoShape 46"/>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8" name="AutoShape 47"/>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9" name="Line 48"/>
            <p:cNvSpPr>
              <a:spLocks noChangeShapeType="1"/>
            </p:cNvSpPr>
            <p:nvPr/>
          </p:nvSpPr>
          <p:spPr bwMode="auto">
            <a:xfrm>
              <a:off x="2268" y="1302"/>
              <a:ext cx="0" cy="3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0" name="Oval 49"/>
            <p:cNvSpPr>
              <a:spLocks noChangeArrowheads="1"/>
            </p:cNvSpPr>
            <p:nvPr/>
          </p:nvSpPr>
          <p:spPr bwMode="auto">
            <a:xfrm>
              <a:off x="2405" y="1393"/>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1" name="Oval 50"/>
            <p:cNvSpPr>
              <a:spLocks noChangeArrowheads="1"/>
            </p:cNvSpPr>
            <p:nvPr/>
          </p:nvSpPr>
          <p:spPr bwMode="auto">
            <a:xfrm>
              <a:off x="1955" y="1387"/>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2" name="Line 51"/>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3" name="Line 52"/>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4" name="Text Box 53"/>
            <p:cNvSpPr txBox="1">
              <a:spLocks noChangeArrowheads="1"/>
            </p:cNvSpPr>
            <p:nvPr/>
          </p:nvSpPr>
          <p:spPr bwMode="auto">
            <a:xfrm>
              <a:off x="3492" y="1410"/>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8" name="Group 60"/>
          <p:cNvGrpSpPr>
            <a:grpSpLocks/>
          </p:cNvGrpSpPr>
          <p:nvPr/>
        </p:nvGrpSpPr>
        <p:grpSpPr bwMode="auto">
          <a:xfrm>
            <a:off x="3429001" y="3962401"/>
            <a:ext cx="4352925" cy="1827213"/>
            <a:chOff x="1122" y="2874"/>
            <a:chExt cx="2742" cy="1151"/>
          </a:xfrm>
        </p:grpSpPr>
        <p:sp>
          <p:nvSpPr>
            <p:cNvPr id="20489" name="Line 6"/>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0" name="AutoShape 7"/>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1" name="Line 8"/>
            <p:cNvSpPr>
              <a:spLocks noChangeShapeType="1"/>
            </p:cNvSpPr>
            <p:nvPr/>
          </p:nvSpPr>
          <p:spPr bwMode="auto">
            <a:xfrm>
              <a:off x="2262" y="3864"/>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2" name="AutoShape 10"/>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3" name="AutoShape 11"/>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4" name="AutoShape 12"/>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5" name="AutoShape 13"/>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6" name="AutoShape 14"/>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7" name="AutoShape 15"/>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8" name="AutoShape 16"/>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9" name="AutoShape 17"/>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0" name="AutoShape 18"/>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1" name="Line 19"/>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2" name="Text Box 20"/>
            <p:cNvSpPr txBox="1">
              <a:spLocks noChangeArrowheads="1"/>
            </p:cNvSpPr>
            <p:nvPr/>
          </p:nvSpPr>
          <p:spPr bwMode="auto">
            <a:xfrm>
              <a:off x="2262" y="287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r>
                <a:rPr lang="en-US" altLang="zh-CN" i="1" baseline="30000">
                  <a:latin typeface="Times New Roman" panose="02020603050405020304" pitchFamily="18" charset="0"/>
                </a:rPr>
                <a:t>2</a:t>
              </a:r>
            </a:p>
          </p:txBody>
        </p:sp>
        <p:sp>
          <p:nvSpPr>
            <p:cNvPr id="20503" name="Line 54"/>
            <p:cNvSpPr>
              <a:spLocks noChangeShapeType="1"/>
            </p:cNvSpPr>
            <p:nvPr/>
          </p:nvSpPr>
          <p:spPr bwMode="auto">
            <a:xfrm flipV="1">
              <a:off x="1860" y="3180"/>
              <a:ext cx="2004" cy="81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4" name="Line 55"/>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5" name="Line 56"/>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6" name="Oval 57"/>
            <p:cNvSpPr>
              <a:spLocks noChangeArrowheads="1"/>
            </p:cNvSpPr>
            <p:nvPr/>
          </p:nvSpPr>
          <p:spPr bwMode="auto">
            <a:xfrm>
              <a:off x="2945" y="3403"/>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7" name="Oval 58"/>
            <p:cNvSpPr>
              <a:spLocks noChangeArrowheads="1"/>
            </p:cNvSpPr>
            <p:nvPr/>
          </p:nvSpPr>
          <p:spPr bwMode="auto">
            <a:xfrm>
              <a:off x="2699" y="3601"/>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8" name="Oval 59"/>
            <p:cNvSpPr>
              <a:spLocks noChangeArrowheads="1"/>
            </p:cNvSpPr>
            <p:nvPr/>
          </p:nvSpPr>
          <p:spPr bwMode="auto">
            <a:xfrm>
              <a:off x="2027" y="3775"/>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spTree>
    <p:extLst>
      <p:ext uri="{BB962C8B-B14F-4D97-AF65-F5344CB8AC3E}">
        <p14:creationId xmlns:p14="http://schemas.microsoft.com/office/powerpoint/2010/main" val="36087858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  Feature spaces</a:t>
            </a:r>
          </a:p>
        </p:txBody>
      </p:sp>
      <p:sp>
        <p:nvSpPr>
          <p:cNvPr id="21507"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General idea:   the original input space can always be mapped to some higher-dimensional feature space where the training set is separable:</a:t>
            </a:r>
          </a:p>
        </p:txBody>
      </p:sp>
      <p:sp>
        <p:nvSpPr>
          <p:cNvPr id="21508" name="Line 6"/>
          <p:cNvSpPr>
            <a:spLocks noChangeShapeType="1"/>
          </p:cNvSpPr>
          <p:nvPr/>
        </p:nvSpPr>
        <p:spPr bwMode="auto">
          <a:xfrm flipV="1">
            <a:off x="3592513" y="25590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09" name="Line 7"/>
          <p:cNvSpPr>
            <a:spLocks noChangeShapeType="1"/>
          </p:cNvSpPr>
          <p:nvPr/>
        </p:nvSpPr>
        <p:spPr bwMode="auto">
          <a:xfrm flipV="1">
            <a:off x="1971676" y="4170363"/>
            <a:ext cx="3319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10" name="AutoShape 8"/>
          <p:cNvSpPr>
            <a:spLocks noChangeArrowheads="1"/>
          </p:cNvSpPr>
          <p:nvPr/>
        </p:nvSpPr>
        <p:spPr bwMode="auto">
          <a:xfrm>
            <a:off x="3622675" y="33909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1" name="AutoShape 9"/>
          <p:cNvSpPr>
            <a:spLocks noChangeArrowheads="1"/>
          </p:cNvSpPr>
          <p:nvPr/>
        </p:nvSpPr>
        <p:spPr bwMode="auto">
          <a:xfrm>
            <a:off x="3048000" y="3748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2" name="AutoShape 10"/>
          <p:cNvSpPr>
            <a:spLocks noChangeArrowheads="1"/>
          </p:cNvSpPr>
          <p:nvPr/>
        </p:nvSpPr>
        <p:spPr bwMode="auto">
          <a:xfrm>
            <a:off x="3200400" y="4294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3" name="AutoShape 11"/>
          <p:cNvSpPr>
            <a:spLocks noChangeArrowheads="1"/>
          </p:cNvSpPr>
          <p:nvPr/>
        </p:nvSpPr>
        <p:spPr bwMode="auto">
          <a:xfrm>
            <a:off x="3733800"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4" name="AutoShape 12"/>
          <p:cNvSpPr>
            <a:spLocks noChangeArrowheads="1"/>
          </p:cNvSpPr>
          <p:nvPr/>
        </p:nvSpPr>
        <p:spPr bwMode="auto">
          <a:xfrm>
            <a:off x="3314700" y="3436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5" name="AutoShape 13"/>
          <p:cNvSpPr>
            <a:spLocks noChangeArrowheads="1"/>
          </p:cNvSpPr>
          <p:nvPr/>
        </p:nvSpPr>
        <p:spPr bwMode="auto">
          <a:xfrm>
            <a:off x="2819400" y="4065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6" name="AutoShape 14"/>
          <p:cNvSpPr>
            <a:spLocks noChangeArrowheads="1"/>
          </p:cNvSpPr>
          <p:nvPr/>
        </p:nvSpPr>
        <p:spPr bwMode="auto">
          <a:xfrm>
            <a:off x="3238500" y="48085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7" name="AutoShape 15"/>
          <p:cNvSpPr>
            <a:spLocks noChangeArrowheads="1"/>
          </p:cNvSpPr>
          <p:nvPr/>
        </p:nvSpPr>
        <p:spPr bwMode="auto">
          <a:xfrm>
            <a:off x="3733800" y="3836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8" name="AutoShape 16"/>
          <p:cNvSpPr>
            <a:spLocks noChangeArrowheads="1"/>
          </p:cNvSpPr>
          <p:nvPr/>
        </p:nvSpPr>
        <p:spPr bwMode="auto">
          <a:xfrm>
            <a:off x="4635500" y="3824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9" name="AutoShape 17"/>
          <p:cNvSpPr>
            <a:spLocks noChangeArrowheads="1"/>
          </p:cNvSpPr>
          <p:nvPr/>
        </p:nvSpPr>
        <p:spPr bwMode="auto">
          <a:xfrm>
            <a:off x="4495800" y="5037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0" name="AutoShape 18"/>
          <p:cNvSpPr>
            <a:spLocks noChangeArrowheads="1"/>
          </p:cNvSpPr>
          <p:nvPr/>
        </p:nvSpPr>
        <p:spPr bwMode="auto">
          <a:xfrm>
            <a:off x="2247900" y="3951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1" name="AutoShape 19"/>
          <p:cNvSpPr>
            <a:spLocks noChangeArrowheads="1"/>
          </p:cNvSpPr>
          <p:nvPr/>
        </p:nvSpPr>
        <p:spPr bwMode="auto">
          <a:xfrm>
            <a:off x="3759200" y="5405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2" name="AutoShape 20"/>
          <p:cNvSpPr>
            <a:spLocks noChangeArrowheads="1"/>
          </p:cNvSpPr>
          <p:nvPr/>
        </p:nvSpPr>
        <p:spPr bwMode="auto">
          <a:xfrm>
            <a:off x="4724400"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3" name="AutoShape 21"/>
          <p:cNvSpPr>
            <a:spLocks noChangeArrowheads="1"/>
          </p:cNvSpPr>
          <p:nvPr/>
        </p:nvSpPr>
        <p:spPr bwMode="auto">
          <a:xfrm>
            <a:off x="2787650" y="5100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4" name="AutoShape 22"/>
          <p:cNvSpPr>
            <a:spLocks noChangeArrowheads="1"/>
          </p:cNvSpPr>
          <p:nvPr/>
        </p:nvSpPr>
        <p:spPr bwMode="auto">
          <a:xfrm>
            <a:off x="2476500" y="4618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5" name="AutoShape 23"/>
          <p:cNvSpPr>
            <a:spLocks noChangeArrowheads="1"/>
          </p:cNvSpPr>
          <p:nvPr/>
        </p:nvSpPr>
        <p:spPr bwMode="auto">
          <a:xfrm>
            <a:off x="2533650" y="3094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6" name="AutoShape 24"/>
          <p:cNvSpPr>
            <a:spLocks noChangeArrowheads="1"/>
          </p:cNvSpPr>
          <p:nvPr/>
        </p:nvSpPr>
        <p:spPr bwMode="auto">
          <a:xfrm>
            <a:off x="4029075" y="4229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7" name="AutoShape 25"/>
          <p:cNvSpPr>
            <a:spLocks noChangeArrowheads="1"/>
          </p:cNvSpPr>
          <p:nvPr/>
        </p:nvSpPr>
        <p:spPr bwMode="auto">
          <a:xfrm>
            <a:off x="3648075" y="43624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8" name="AutoShape 26"/>
          <p:cNvSpPr>
            <a:spLocks noChangeArrowheads="1"/>
          </p:cNvSpPr>
          <p:nvPr/>
        </p:nvSpPr>
        <p:spPr bwMode="auto">
          <a:xfrm>
            <a:off x="3933825" y="31242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9" name="Oval 27"/>
          <p:cNvSpPr>
            <a:spLocks noChangeArrowheads="1"/>
          </p:cNvSpPr>
          <p:nvPr/>
        </p:nvSpPr>
        <p:spPr bwMode="auto">
          <a:xfrm>
            <a:off x="2638425" y="3209925"/>
            <a:ext cx="1885950" cy="1905000"/>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0" name="AutoShape 28"/>
          <p:cNvSpPr>
            <a:spLocks noChangeArrowheads="1"/>
          </p:cNvSpPr>
          <p:nvPr/>
        </p:nvSpPr>
        <p:spPr bwMode="auto">
          <a:xfrm>
            <a:off x="2686050"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1" name="AutoShape 29"/>
          <p:cNvSpPr>
            <a:spLocks noChangeArrowheads="1"/>
          </p:cNvSpPr>
          <p:nvPr/>
        </p:nvSpPr>
        <p:spPr bwMode="auto">
          <a:xfrm>
            <a:off x="4610100" y="3227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2" name="Line 30"/>
          <p:cNvSpPr>
            <a:spLocks noChangeShapeType="1"/>
          </p:cNvSpPr>
          <p:nvPr/>
        </p:nvSpPr>
        <p:spPr bwMode="auto">
          <a:xfrm flipH="1" flipV="1">
            <a:off x="7631113" y="2311400"/>
            <a:ext cx="0" cy="2070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33" name="Line 31"/>
          <p:cNvSpPr>
            <a:spLocks noChangeShapeType="1"/>
          </p:cNvSpPr>
          <p:nvPr/>
        </p:nvSpPr>
        <p:spPr bwMode="auto">
          <a:xfrm>
            <a:off x="7600951" y="4398963"/>
            <a:ext cx="234791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34" name="AutoShape 32"/>
          <p:cNvSpPr>
            <a:spLocks noChangeArrowheads="1"/>
          </p:cNvSpPr>
          <p:nvPr/>
        </p:nvSpPr>
        <p:spPr bwMode="auto">
          <a:xfrm>
            <a:off x="7899400" y="3762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5" name="AutoShape 33"/>
          <p:cNvSpPr>
            <a:spLocks noChangeArrowheads="1"/>
          </p:cNvSpPr>
          <p:nvPr/>
        </p:nvSpPr>
        <p:spPr bwMode="auto">
          <a:xfrm>
            <a:off x="7324725" y="41195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6" name="AutoShape 34"/>
          <p:cNvSpPr>
            <a:spLocks noChangeArrowheads="1"/>
          </p:cNvSpPr>
          <p:nvPr/>
        </p:nvSpPr>
        <p:spPr bwMode="auto">
          <a:xfrm>
            <a:off x="770572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7" name="AutoShape 35"/>
          <p:cNvSpPr>
            <a:spLocks noChangeArrowheads="1"/>
          </p:cNvSpPr>
          <p:nvPr/>
        </p:nvSpPr>
        <p:spPr bwMode="auto">
          <a:xfrm>
            <a:off x="852487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8" name="AutoShape 36"/>
          <p:cNvSpPr>
            <a:spLocks noChangeArrowheads="1"/>
          </p:cNvSpPr>
          <p:nvPr/>
        </p:nvSpPr>
        <p:spPr bwMode="auto">
          <a:xfrm>
            <a:off x="7591425" y="38084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9" name="AutoShape 37"/>
          <p:cNvSpPr>
            <a:spLocks noChangeArrowheads="1"/>
          </p:cNvSpPr>
          <p:nvPr/>
        </p:nvSpPr>
        <p:spPr bwMode="auto">
          <a:xfrm>
            <a:off x="7800975" y="4084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0" name="AutoShape 38"/>
          <p:cNvSpPr>
            <a:spLocks noChangeArrowheads="1"/>
          </p:cNvSpPr>
          <p:nvPr/>
        </p:nvSpPr>
        <p:spPr bwMode="auto">
          <a:xfrm>
            <a:off x="80295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1" name="AutoShape 39"/>
          <p:cNvSpPr>
            <a:spLocks noChangeArrowheads="1"/>
          </p:cNvSpPr>
          <p:nvPr/>
        </p:nvSpPr>
        <p:spPr bwMode="auto">
          <a:xfrm>
            <a:off x="8010525" y="42084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2" name="AutoShape 40"/>
          <p:cNvSpPr>
            <a:spLocks noChangeArrowheads="1"/>
          </p:cNvSpPr>
          <p:nvPr/>
        </p:nvSpPr>
        <p:spPr bwMode="auto">
          <a:xfrm>
            <a:off x="9617075" y="38433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3" name="AutoShape 41"/>
          <p:cNvSpPr>
            <a:spLocks noChangeArrowheads="1"/>
          </p:cNvSpPr>
          <p:nvPr/>
        </p:nvSpPr>
        <p:spPr bwMode="auto">
          <a:xfrm>
            <a:off x="9477375" y="5056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4" name="AutoShape 42"/>
          <p:cNvSpPr>
            <a:spLocks noChangeArrowheads="1"/>
          </p:cNvSpPr>
          <p:nvPr/>
        </p:nvSpPr>
        <p:spPr bwMode="auto">
          <a:xfrm>
            <a:off x="9001125" y="2808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5" name="AutoShape 43"/>
          <p:cNvSpPr>
            <a:spLocks noChangeArrowheads="1"/>
          </p:cNvSpPr>
          <p:nvPr/>
        </p:nvSpPr>
        <p:spPr bwMode="auto">
          <a:xfrm>
            <a:off x="9007475" y="4071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6" name="AutoShape 44"/>
          <p:cNvSpPr>
            <a:spLocks noChangeArrowheads="1"/>
          </p:cNvSpPr>
          <p:nvPr/>
        </p:nvSpPr>
        <p:spPr bwMode="auto">
          <a:xfrm>
            <a:off x="9705975" y="4579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7" name="AutoShape 45"/>
          <p:cNvSpPr>
            <a:spLocks noChangeArrowheads="1"/>
          </p:cNvSpPr>
          <p:nvPr/>
        </p:nvSpPr>
        <p:spPr bwMode="auto">
          <a:xfrm>
            <a:off x="8531225" y="3519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8" name="AutoShape 46"/>
          <p:cNvSpPr>
            <a:spLocks noChangeArrowheads="1"/>
          </p:cNvSpPr>
          <p:nvPr/>
        </p:nvSpPr>
        <p:spPr bwMode="auto">
          <a:xfrm>
            <a:off x="9134475" y="4751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9" name="AutoShape 47"/>
          <p:cNvSpPr>
            <a:spLocks noChangeArrowheads="1"/>
          </p:cNvSpPr>
          <p:nvPr/>
        </p:nvSpPr>
        <p:spPr bwMode="auto">
          <a:xfrm>
            <a:off x="8924925" y="3017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0" name="AutoShape 48"/>
          <p:cNvSpPr>
            <a:spLocks noChangeArrowheads="1"/>
          </p:cNvSpPr>
          <p:nvPr/>
        </p:nvSpPr>
        <p:spPr bwMode="auto">
          <a:xfrm>
            <a:off x="7534275" y="4524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1" name="AutoShape 49"/>
          <p:cNvSpPr>
            <a:spLocks noChangeArrowheads="1"/>
          </p:cNvSpPr>
          <p:nvPr/>
        </p:nvSpPr>
        <p:spPr bwMode="auto">
          <a:xfrm>
            <a:off x="7153275" y="465772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2" name="AutoShape 50"/>
          <p:cNvSpPr>
            <a:spLocks noChangeArrowheads="1"/>
          </p:cNvSpPr>
          <p:nvPr/>
        </p:nvSpPr>
        <p:spPr bwMode="auto">
          <a:xfrm>
            <a:off x="8915400" y="31432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3" name="AutoShape 51"/>
          <p:cNvSpPr>
            <a:spLocks noChangeArrowheads="1"/>
          </p:cNvSpPr>
          <p:nvPr/>
        </p:nvSpPr>
        <p:spPr bwMode="auto">
          <a:xfrm>
            <a:off x="8467725" y="2674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4" name="AutoShape 52"/>
          <p:cNvSpPr>
            <a:spLocks noChangeArrowheads="1"/>
          </p:cNvSpPr>
          <p:nvPr/>
        </p:nvSpPr>
        <p:spPr bwMode="auto">
          <a:xfrm>
            <a:off x="9591675"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5" name="Line 53"/>
          <p:cNvSpPr>
            <a:spLocks noChangeShapeType="1"/>
          </p:cNvSpPr>
          <p:nvPr/>
        </p:nvSpPr>
        <p:spPr bwMode="auto">
          <a:xfrm flipH="1">
            <a:off x="6383338" y="4400550"/>
            <a:ext cx="1238250" cy="9969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6" name="Line 54"/>
          <p:cNvSpPr>
            <a:spLocks noChangeShapeType="1"/>
          </p:cNvSpPr>
          <p:nvPr/>
        </p:nvSpPr>
        <p:spPr bwMode="auto">
          <a:xfrm>
            <a:off x="7620000" y="3048000"/>
            <a:ext cx="1447800" cy="13335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7" name="Line 55"/>
          <p:cNvSpPr>
            <a:spLocks noChangeShapeType="1"/>
          </p:cNvSpPr>
          <p:nvPr/>
        </p:nvSpPr>
        <p:spPr bwMode="auto">
          <a:xfrm flipV="1">
            <a:off x="7848600" y="4419600"/>
            <a:ext cx="1219200" cy="1219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8" name="Line 56"/>
          <p:cNvSpPr>
            <a:spLocks noChangeShapeType="1"/>
          </p:cNvSpPr>
          <p:nvPr/>
        </p:nvSpPr>
        <p:spPr bwMode="auto">
          <a:xfrm flipV="1">
            <a:off x="6153150" y="3086100"/>
            <a:ext cx="1466850" cy="838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9" name="Line 57"/>
          <p:cNvSpPr>
            <a:spLocks noChangeShapeType="1"/>
          </p:cNvSpPr>
          <p:nvPr/>
        </p:nvSpPr>
        <p:spPr bwMode="auto">
          <a:xfrm>
            <a:off x="6134100" y="3924300"/>
            <a:ext cx="1714500" cy="169545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60" name="AutoShape 58"/>
          <p:cNvSpPr>
            <a:spLocks noChangeArrowheads="1"/>
          </p:cNvSpPr>
          <p:nvPr/>
        </p:nvSpPr>
        <p:spPr bwMode="auto">
          <a:xfrm>
            <a:off x="5105400" y="2362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61" name="Text Box 59"/>
          <p:cNvSpPr txBox="1">
            <a:spLocks noChangeArrowheads="1"/>
          </p:cNvSpPr>
          <p:nvPr/>
        </p:nvSpPr>
        <p:spPr bwMode="auto">
          <a:xfrm>
            <a:off x="5105400" y="3048001"/>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 </a:t>
            </a: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x</a:t>
            </a:r>
            <a:r>
              <a:rPr lang="en-US" altLang="zh-CN"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7642087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1905000" y="2286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The </a:t>
            </a:r>
            <a:r>
              <a:rPr lang="en-US" altLang="zh-CN" sz="4200">
                <a:solidFill>
                  <a:schemeClr val="tx2"/>
                </a:solidFill>
                <a:latin typeface="Times New Roman" panose="02020603050405020304" pitchFamily="18" charset="0"/>
              </a:rPr>
              <a:t>“</a:t>
            </a:r>
            <a:r>
              <a:rPr lang="en-US" altLang="zh-CN" sz="4200">
                <a:solidFill>
                  <a:schemeClr val="tx2"/>
                </a:solidFill>
                <a:latin typeface="Garamond" panose="02020404030301010803" pitchFamily="18" charset="0"/>
              </a:rPr>
              <a:t>Kernel Trick</a:t>
            </a:r>
            <a:r>
              <a:rPr lang="en-US" altLang="zh-CN" sz="4200">
                <a:solidFill>
                  <a:schemeClr val="tx2"/>
                </a:solidFill>
                <a:latin typeface="Times New Roman" panose="02020603050405020304" pitchFamily="18" charset="0"/>
              </a:rPr>
              <a:t>”</a:t>
            </a:r>
            <a:endParaRPr lang="en-US" altLang="zh-CN" sz="4200">
              <a:solidFill>
                <a:schemeClr val="tx2"/>
              </a:solidFill>
              <a:latin typeface="Garamond" panose="02020404030301010803" pitchFamily="18" charset="0"/>
            </a:endParaRPr>
          </a:p>
        </p:txBody>
      </p:sp>
      <p:sp>
        <p:nvSpPr>
          <p:cNvPr id="22531" name="Rectangle 5"/>
          <p:cNvSpPr>
            <a:spLocks noChangeArrowheads="1"/>
          </p:cNvSpPr>
          <p:nvPr/>
        </p:nvSpPr>
        <p:spPr bwMode="auto">
          <a:xfrm>
            <a:off x="1828800" y="914400"/>
            <a:ext cx="883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000" b="1">
                <a:latin typeface="Times New Roman" panose="02020603050405020304" pitchFamily="18" charset="0"/>
              </a:rPr>
              <a:t>The linear classifier relies on dot product between vectors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p>
          <a:p>
            <a:pPr eaLnBrk="1" hangingPunct="1"/>
            <a:r>
              <a:rPr lang="en-US" altLang="zh-CN" sz="2000" b="1">
                <a:latin typeface="Times New Roman" panose="02020603050405020304" pitchFamily="18" charset="0"/>
              </a:rPr>
              <a:t>If every data point is mapped into high-dimensional space via some transformation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cs typeface="Times New Roman" panose="02020603050405020304" pitchFamily="18" charset="0"/>
              </a:rPr>
              <a:t>:  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cs typeface="Times New Roman" panose="02020603050405020304" pitchFamily="18" charset="0"/>
              </a:rPr>
              <a:t>(x), the dot product becomes:</a:t>
            </a:r>
          </a:p>
          <a:p>
            <a:pPr algn="ctr" eaLnBrk="1" hangingPunct="1">
              <a:buFont typeface="Wingdings" panose="05000000000000000000" pitchFamily="2" charset="2"/>
              <a:buNone/>
            </a:pP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eaLnBrk="1" hangingPunct="1"/>
            <a:r>
              <a:rPr lang="en-US" altLang="zh-CN" sz="2000" b="1">
                <a:latin typeface="Times New Roman" panose="02020603050405020304" pitchFamily="18" charset="0"/>
              </a:rPr>
              <a:t>A </a:t>
            </a:r>
            <a:r>
              <a:rPr lang="en-US" altLang="zh-CN" sz="2000" b="1" i="1">
                <a:latin typeface="Times New Roman" panose="02020603050405020304" pitchFamily="18" charset="0"/>
              </a:rPr>
              <a:t>kernel function</a:t>
            </a:r>
            <a:r>
              <a:rPr lang="en-US" altLang="zh-CN" sz="2000" b="1">
                <a:latin typeface="Times New Roman" panose="02020603050405020304" pitchFamily="18" charset="0"/>
              </a:rPr>
              <a:t> is some function that corresponds to an inner product in some expanded feature space.</a:t>
            </a:r>
          </a:p>
          <a:p>
            <a:pPr eaLnBrk="1" hangingPunct="1"/>
            <a:r>
              <a:rPr lang="en-US" altLang="zh-CN" sz="2000" b="1">
                <a:latin typeface="Times New Roman" panose="02020603050405020304" pitchFamily="18" charset="0"/>
              </a:rPr>
              <a:t>Example: </a:t>
            </a:r>
          </a:p>
          <a:p>
            <a:pPr eaLnBrk="1" hangingPunct="1">
              <a:buFont typeface="Wingdings" panose="05000000000000000000" pitchFamily="2" charset="2"/>
              <a:buNone/>
            </a:pPr>
            <a:r>
              <a:rPr lang="en-US" altLang="zh-CN" sz="2000" b="1">
                <a:latin typeface="Times New Roman" panose="02020603050405020304" pitchFamily="18" charset="0"/>
              </a:rPr>
              <a:t>	2-dimensional vectors x=[</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  let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endParaRPr lang="en-US" altLang="zh-CN" sz="2000" b="1">
              <a:latin typeface="Times New Roman" panose="02020603050405020304" pitchFamily="18" charset="0"/>
            </a:endParaRPr>
          </a:p>
          <a:p>
            <a:pPr eaLnBrk="1" hangingPunct="1">
              <a:buFont typeface="Wingdings" panose="05000000000000000000" pitchFamily="2" charset="2"/>
              <a:buNone/>
            </a:pPr>
            <a:r>
              <a:rPr lang="en-US" altLang="zh-CN" sz="2000" b="1">
                <a:latin typeface="Times New Roman" panose="02020603050405020304" pitchFamily="18" charset="0"/>
              </a:rPr>
              <a:t>	Need to show that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eaLnBrk="1" hangingPunct="1">
              <a:buFont typeface="Wingdings" panose="05000000000000000000" pitchFamily="2" charset="2"/>
              <a:buNone/>
            </a:pPr>
            <a:r>
              <a:rPr lang="en-US" altLang="zh-CN" sz="2000" b="1">
                <a:latin typeface="Times New Roman" panose="02020603050405020304" pitchFamily="18" charset="0"/>
              </a:rPr>
              <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p>
          <a:p>
            <a:pPr eaLnBrk="1" hangingPunct="1">
              <a:buFont typeface="Wingdings" panose="05000000000000000000" pitchFamily="2" charset="2"/>
              <a:buNone/>
            </a:pPr>
            <a:r>
              <a:rPr lang="en-US" altLang="zh-CN" sz="2000" b="1" baseline="-25000">
                <a:latin typeface="Times New Roman" panose="02020603050405020304" pitchFamily="18" charset="0"/>
              </a:rPr>
              <a:t>                           </a:t>
            </a:r>
            <a:r>
              <a:rPr lang="en-US" altLang="zh-CN" sz="2000" b="1">
                <a:latin typeface="Times New Roman" panose="02020603050405020304" pitchFamily="18" charset="0"/>
              </a:rPr>
              <a:t>= 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rPr>
              <a:t>+ </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a:latin typeface="Times New Roman" panose="02020603050405020304" pitchFamily="18" charset="0"/>
              </a:rPr>
              <a:t>+ 2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rPr>
              <a:t>+ </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endParaRPr lang="en-US" altLang="zh-CN" sz="2000" b="1" i="1">
              <a:latin typeface="Times New Roman" panose="02020603050405020304" pitchFamily="18" charset="0"/>
            </a:endParaRPr>
          </a:p>
          <a:p>
            <a:pPr eaLnBrk="1" hangingPunct="1">
              <a:buFont typeface="Wingdings" panose="05000000000000000000" pitchFamily="2" charset="2"/>
              <a:buNone/>
            </a:pPr>
            <a:r>
              <a:rPr lang="en-US" altLang="zh-CN" sz="2000" b="1" i="1">
                <a:latin typeface="Times New Roman" panose="02020603050405020304" pitchFamily="18" charset="0"/>
              </a:rPr>
              <a:t>	      =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a:latin typeface="Times New Roman" panose="02020603050405020304" pitchFamily="18" charset="0"/>
              </a:rPr>
              <a:t>] </a:t>
            </a:r>
          </a:p>
          <a:p>
            <a:pPr eaLnBrk="1" hangingPunct="1">
              <a:buFont typeface="Wingdings" panose="05000000000000000000" pitchFamily="2" charset="2"/>
              <a:buNone/>
            </a:pPr>
            <a:r>
              <a:rPr lang="en-US" altLang="zh-CN" sz="2000" b="1">
                <a:latin typeface="Times New Roman" panose="02020603050405020304" pitchFamily="18" charset="0"/>
              </a:rPr>
              <a:t>	      =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where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 = </a:t>
            </a:r>
            <a:r>
              <a:rPr lang="en-US" altLang="zh-CN" sz="2000" b="1" baseline="-25000">
                <a:latin typeface="Times New Roman" panose="02020603050405020304" pitchFamily="18" charset="0"/>
              </a:rPr>
              <a: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a:t>
            </a:r>
          </a:p>
          <a:p>
            <a:pPr eaLnBrk="1" hangingPunct="1">
              <a:buFont typeface="Wingdings" panose="05000000000000000000" pitchFamily="2" charset="2"/>
              <a:buNone/>
            </a:pPr>
            <a:endParaRPr lang="el-GR" altLang="en-US" sz="2000" b="1">
              <a:latin typeface="Times New Roman" panose="02020603050405020304" pitchFamily="18" charset="0"/>
            </a:endParaRPr>
          </a:p>
        </p:txBody>
      </p:sp>
    </p:spTree>
    <p:extLst>
      <p:ext uri="{BB962C8B-B14F-4D97-AF65-F5344CB8AC3E}">
        <p14:creationId xmlns:p14="http://schemas.microsoft.com/office/powerpoint/2010/main" val="306487249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What Functions are Kernels?</a:t>
            </a:r>
          </a:p>
        </p:txBody>
      </p:sp>
      <p:sp>
        <p:nvSpPr>
          <p:cNvPr id="23555"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For some functions </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checking that </a:t>
            </a:r>
          </a:p>
          <a:p>
            <a:pPr eaLnBrk="1" hangingPunct="1">
              <a:buFont typeface="Wingdings" panose="05000000000000000000" pitchFamily="2" charset="2"/>
              <a:buNone/>
            </a:pPr>
            <a:r>
              <a:rPr lang="en-US" altLang="zh-CN" sz="2400" b="1" i="1">
                <a:latin typeface="Times New Roman" panose="02020603050405020304" pitchFamily="18" charset="0"/>
              </a:rPr>
              <a:t>                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a:t>
            </a:r>
            <a:r>
              <a:rPr lang="el-GR" altLang="en-US" sz="2400" b="1">
                <a:latin typeface="Times New Roman" panose="02020603050405020304" pitchFamily="18" charset="0"/>
                <a:cs typeface="Times New Roman" panose="02020603050405020304" pitchFamily="18" charset="0"/>
              </a:rPr>
              <a:t>φ</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baseline="30000">
                <a:latin typeface="Times New Roman" panose="02020603050405020304" pitchFamily="18" charset="0"/>
              </a:rPr>
              <a:t>T</a:t>
            </a:r>
            <a:r>
              <a:rPr lang="el-GR" altLang="en-US" sz="2400" b="1">
                <a:latin typeface="Times New Roman" panose="02020603050405020304" pitchFamily="18" charset="0"/>
                <a:cs typeface="Times New Roman" panose="02020603050405020304" pitchFamily="18" charset="0"/>
              </a:rPr>
              <a:t>φ</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can be cumbersome.</a:t>
            </a:r>
            <a:r>
              <a:rPr lang="en-US" altLang="zh-CN"/>
              <a:t> </a:t>
            </a:r>
          </a:p>
          <a:p>
            <a:pPr eaLnBrk="1" hangingPunct="1"/>
            <a:r>
              <a:rPr lang="en-US" altLang="zh-CN" sz="2400" b="1">
                <a:latin typeface="Times New Roman" panose="02020603050405020304" pitchFamily="18" charset="0"/>
              </a:rPr>
              <a:t>Mercer’s theorem:  </a:t>
            </a:r>
          </a:p>
          <a:p>
            <a:pPr algn="ctr" eaLnBrk="1" hangingPunct="1">
              <a:buFont typeface="Wingdings" panose="05000000000000000000" pitchFamily="2" charset="2"/>
              <a:buNone/>
            </a:pPr>
            <a:r>
              <a:rPr lang="en-US" altLang="zh-CN" sz="2400" b="1" i="1">
                <a:latin typeface="Times New Roman" panose="02020603050405020304" pitchFamily="18" charset="0"/>
              </a:rPr>
              <a:t>Every semi-positive definite symmetric function is a kernel</a:t>
            </a:r>
          </a:p>
          <a:p>
            <a:pPr eaLnBrk="1" hangingPunct="1"/>
            <a:r>
              <a:rPr lang="en-US" altLang="zh-CN" sz="2400" b="1">
                <a:latin typeface="Times New Roman" panose="02020603050405020304" pitchFamily="18" charset="0"/>
              </a:rPr>
              <a:t>Semi-positive definite symmetric functions correspond to a semi-positive definite symmetric Gram matrix:</a:t>
            </a:r>
          </a:p>
          <a:p>
            <a:pPr algn="ctr" eaLnBrk="1" hangingPunct="1">
              <a:buFont typeface="Wingdings" panose="05000000000000000000" pitchFamily="2" charset="2"/>
              <a:buNone/>
            </a:pPr>
            <a:endParaRPr lang="en-US" altLang="zh-CN" sz="2400" i="1">
              <a:latin typeface="Times New Roman" panose="02020603050405020304" pitchFamily="18" charset="0"/>
            </a:endParaRPr>
          </a:p>
        </p:txBody>
      </p:sp>
      <p:graphicFrame>
        <p:nvGraphicFramePr>
          <p:cNvPr id="314415" name="Group 47">
            <a:extLst>
              <a:ext uri="{FF2B5EF4-FFF2-40B4-BE49-F238E27FC236}">
                <a16:creationId xmlns:a16="http://schemas.microsoft.com/office/drawing/2014/main" xmlns="" id="{D99BBF44-1D82-489E-8B27-111802DD21FA}"/>
              </a:ext>
            </a:extLst>
          </p:cNvPr>
          <p:cNvGraphicFramePr>
            <a:graphicFrameLocks noGrp="1"/>
          </p:cNvGraphicFramePr>
          <p:nvPr/>
        </p:nvGraphicFramePr>
        <p:xfrm>
          <a:off x="2895600" y="4038600"/>
          <a:ext cx="6858000" cy="1951040"/>
        </p:xfrm>
        <a:graphic>
          <a:graphicData uri="http://schemas.openxmlformats.org/drawingml/2006/table">
            <a:tbl>
              <a:tblPr/>
              <a:tblGrid>
                <a:gridCol w="1370013">
                  <a:extLst>
                    <a:ext uri="{9D8B030D-6E8A-4147-A177-3AD203B41FA5}">
                      <a16:colId xmlns:a16="http://schemas.microsoft.com/office/drawing/2014/main" xmlns="" val="1571665420"/>
                    </a:ext>
                  </a:extLst>
                </a:gridCol>
                <a:gridCol w="1373187">
                  <a:extLst>
                    <a:ext uri="{9D8B030D-6E8A-4147-A177-3AD203B41FA5}">
                      <a16:colId xmlns:a16="http://schemas.microsoft.com/office/drawing/2014/main" xmlns="" val="3311224458"/>
                    </a:ext>
                  </a:extLst>
                </a:gridCol>
                <a:gridCol w="1371600">
                  <a:extLst>
                    <a:ext uri="{9D8B030D-6E8A-4147-A177-3AD203B41FA5}">
                      <a16:colId xmlns:a16="http://schemas.microsoft.com/office/drawing/2014/main" xmlns="" val="698470990"/>
                    </a:ext>
                  </a:extLst>
                </a:gridCol>
                <a:gridCol w="1373188">
                  <a:extLst>
                    <a:ext uri="{9D8B030D-6E8A-4147-A177-3AD203B41FA5}">
                      <a16:colId xmlns:a16="http://schemas.microsoft.com/office/drawing/2014/main" xmlns="" val="1503455056"/>
                    </a:ext>
                  </a:extLst>
                </a:gridCol>
                <a:gridCol w="1370012">
                  <a:extLst>
                    <a:ext uri="{9D8B030D-6E8A-4147-A177-3AD203B41FA5}">
                      <a16:colId xmlns:a16="http://schemas.microsoft.com/office/drawing/2014/main" xmlns="" val="3157885821"/>
                    </a:ext>
                  </a:extLst>
                </a:gridCol>
              </a:tblGrid>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825735306"/>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2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50646635"/>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3420566"/>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008664349"/>
                  </a:ext>
                </a:extLst>
              </a:tr>
            </a:tbl>
          </a:graphicData>
        </a:graphic>
      </p:graphicFrame>
      <p:sp>
        <p:nvSpPr>
          <p:cNvPr id="23588" name="Text Box 44"/>
          <p:cNvSpPr txBox="1">
            <a:spLocks noChangeArrowheads="1"/>
          </p:cNvSpPr>
          <p:nvPr/>
        </p:nvSpPr>
        <p:spPr bwMode="auto">
          <a:xfrm>
            <a:off x="2057400" y="4724400"/>
            <a:ext cx="97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sz="2400">
                <a:latin typeface="Times New Roman" panose="02020603050405020304" pitchFamily="18" charset="0"/>
              </a:rPr>
              <a:t>K=</a:t>
            </a:r>
          </a:p>
        </p:txBody>
      </p:sp>
    </p:spTree>
    <p:extLst>
      <p:ext uri="{BB962C8B-B14F-4D97-AF65-F5344CB8AC3E}">
        <p14:creationId xmlns:p14="http://schemas.microsoft.com/office/powerpoint/2010/main" val="409768693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1828800" y="2286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Examples of Kernel Functions</a:t>
            </a:r>
          </a:p>
        </p:txBody>
      </p:sp>
      <p:sp>
        <p:nvSpPr>
          <p:cNvPr id="24579" name="Rectangle 5"/>
          <p:cNvSpPr>
            <a:spLocks noChangeArrowheads="1"/>
          </p:cNvSpPr>
          <p:nvPr/>
        </p:nvSpPr>
        <p:spPr bwMode="auto">
          <a:xfrm>
            <a:off x="1905000" y="1219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800"/>
              <a:t>Linear: </a:t>
            </a:r>
            <a:r>
              <a:rPr lang="en-US" altLang="zh-CN" sz="2800" i="1"/>
              <a:t>K</a:t>
            </a:r>
            <a:r>
              <a:rPr lang="en-US" altLang="zh-CN" sz="2800"/>
              <a:t>(</a:t>
            </a:r>
            <a:r>
              <a:rPr lang="en-US" altLang="zh-CN" sz="2800" b="1"/>
              <a:t>x</a:t>
            </a:r>
            <a:r>
              <a:rPr lang="en-US" altLang="zh-CN" sz="2800" b="1" baseline="-25000"/>
              <a:t>i</a:t>
            </a:r>
            <a:r>
              <a:rPr lang="en-US" altLang="zh-CN" sz="2800"/>
              <a:t>,</a:t>
            </a:r>
            <a:r>
              <a:rPr lang="en-US" altLang="zh-CN" sz="2800" b="1"/>
              <a:t>x</a:t>
            </a:r>
            <a:r>
              <a:rPr lang="en-US" altLang="zh-CN" sz="2800" b="1" baseline="-25000"/>
              <a:t>j</a:t>
            </a:r>
            <a:r>
              <a:rPr lang="en-US" altLang="zh-CN" sz="2800"/>
              <a:t>)= </a:t>
            </a:r>
            <a:r>
              <a:rPr lang="en-US" altLang="zh-CN" sz="2800" b="1"/>
              <a:t>x</a:t>
            </a:r>
            <a:r>
              <a:rPr lang="en-US" altLang="zh-CN" sz="2800" b="1" baseline="-25000"/>
              <a:t>i </a:t>
            </a:r>
            <a:r>
              <a:rPr lang="en-US" altLang="zh-CN" sz="2800" b="1" baseline="30000"/>
              <a:t>T</a:t>
            </a:r>
            <a:r>
              <a:rPr lang="en-US" altLang="zh-CN" sz="2800" b="1"/>
              <a:t>x</a:t>
            </a:r>
            <a:r>
              <a:rPr lang="en-US" altLang="zh-CN" sz="2800" b="1" baseline="-25000"/>
              <a:t>j</a:t>
            </a:r>
            <a:endParaRPr lang="en-US" altLang="zh-CN" sz="2800"/>
          </a:p>
          <a:p>
            <a:pPr eaLnBrk="1" hangingPunct="1"/>
            <a:endParaRPr lang="en-US" altLang="zh-CN" sz="2800"/>
          </a:p>
          <a:p>
            <a:pPr eaLnBrk="1" hangingPunct="1"/>
            <a:r>
              <a:rPr lang="en-US" altLang="zh-CN" sz="2400"/>
              <a:t>Polynomial of power </a:t>
            </a:r>
            <a:r>
              <a:rPr lang="en-US" altLang="zh-CN" sz="2400" i="1"/>
              <a:t>p</a:t>
            </a:r>
            <a:r>
              <a:rPr lang="en-US" altLang="zh-CN" sz="2400"/>
              <a:t>: </a:t>
            </a:r>
            <a:r>
              <a:rPr lang="en-US" altLang="zh-CN" sz="2400" i="1"/>
              <a:t>K</a:t>
            </a:r>
            <a:r>
              <a:rPr lang="en-US" altLang="zh-CN" sz="2400"/>
              <a:t>(</a:t>
            </a:r>
            <a:r>
              <a:rPr lang="en-US" altLang="zh-CN" sz="2400" b="1"/>
              <a:t>x</a:t>
            </a:r>
            <a:r>
              <a:rPr lang="en-US" altLang="zh-CN" sz="2400" b="1" baseline="-25000"/>
              <a:t>i</a:t>
            </a:r>
            <a:r>
              <a:rPr lang="en-US" altLang="zh-CN" sz="2400"/>
              <a:t>,</a:t>
            </a:r>
            <a:r>
              <a:rPr lang="en-US" altLang="zh-CN" sz="2400" b="1"/>
              <a:t>x</a:t>
            </a:r>
            <a:r>
              <a:rPr lang="en-US" altLang="zh-CN" sz="2400" b="1" baseline="-25000"/>
              <a:t>j</a:t>
            </a:r>
            <a:r>
              <a:rPr lang="en-US" altLang="zh-CN" sz="2400"/>
              <a:t>)= (1+</a:t>
            </a:r>
            <a:r>
              <a:rPr lang="en-US" altLang="zh-CN" sz="2400">
                <a:cs typeface="Times New Roman" panose="02020603050405020304" pitchFamily="18" charset="0"/>
              </a:rPr>
              <a:t> </a:t>
            </a:r>
            <a:r>
              <a:rPr lang="en-US" altLang="zh-CN" sz="2400" b="1"/>
              <a:t>x</a:t>
            </a:r>
            <a:r>
              <a:rPr lang="en-US" altLang="zh-CN" sz="2400" b="1" baseline="-25000"/>
              <a:t>i </a:t>
            </a:r>
            <a:r>
              <a:rPr lang="en-US" altLang="zh-CN" sz="2400" b="1" baseline="30000"/>
              <a:t>T</a:t>
            </a:r>
            <a:r>
              <a:rPr lang="en-US" altLang="zh-CN" sz="2400" b="1"/>
              <a:t>x</a:t>
            </a:r>
            <a:r>
              <a:rPr lang="en-US" altLang="zh-CN" sz="2400" b="1" baseline="-25000"/>
              <a:t>j</a:t>
            </a:r>
            <a:r>
              <a:rPr lang="en-US" altLang="zh-CN" sz="2400"/>
              <a:t>)</a:t>
            </a:r>
            <a:r>
              <a:rPr lang="en-US" altLang="zh-CN" sz="2400" i="1" baseline="30000"/>
              <a:t>p</a:t>
            </a:r>
          </a:p>
          <a:p>
            <a:pPr eaLnBrk="1" hangingPunct="1"/>
            <a:endParaRPr lang="en-US" altLang="zh-CN" sz="2400"/>
          </a:p>
          <a:p>
            <a:pPr eaLnBrk="1" hangingPunct="1"/>
            <a:r>
              <a:rPr lang="en-US" altLang="zh-CN" sz="2400"/>
              <a:t>Gaussian (radial-basis function network):</a:t>
            </a:r>
          </a:p>
          <a:p>
            <a:pPr eaLnBrk="1" hangingPunct="1">
              <a:buFont typeface="Wingdings" panose="05000000000000000000" pitchFamily="2" charset="2"/>
              <a:buNone/>
            </a:pPr>
            <a:endParaRPr lang="en-US" altLang="zh-CN"/>
          </a:p>
          <a:p>
            <a:pPr eaLnBrk="1" hangingPunct="1"/>
            <a:endParaRPr lang="en-US" altLang="zh-CN"/>
          </a:p>
          <a:p>
            <a:pPr eaLnBrk="1" hangingPunct="1"/>
            <a:endParaRPr lang="en-US" altLang="zh-CN" sz="2400"/>
          </a:p>
          <a:p>
            <a:pPr eaLnBrk="1" hangingPunct="1"/>
            <a:r>
              <a:rPr lang="en-US" altLang="zh-CN" sz="2400"/>
              <a:t>Sigmoid: </a:t>
            </a:r>
            <a:r>
              <a:rPr lang="en-US" altLang="zh-CN" sz="2400" i="1"/>
              <a:t>K</a:t>
            </a:r>
            <a:r>
              <a:rPr lang="en-US" altLang="zh-CN" sz="2400"/>
              <a:t>(</a:t>
            </a:r>
            <a:r>
              <a:rPr lang="en-US" altLang="zh-CN" sz="2400" b="1"/>
              <a:t>x</a:t>
            </a:r>
            <a:r>
              <a:rPr lang="en-US" altLang="zh-CN" sz="2400" b="1" baseline="-25000"/>
              <a:t>i</a:t>
            </a:r>
            <a:r>
              <a:rPr lang="en-US" altLang="zh-CN" sz="2400"/>
              <a:t>,</a:t>
            </a:r>
            <a:r>
              <a:rPr lang="en-US" altLang="zh-CN" sz="2400" b="1"/>
              <a:t>x</a:t>
            </a:r>
            <a:r>
              <a:rPr lang="en-US" altLang="zh-CN" sz="2400" b="1" baseline="-25000"/>
              <a:t>j</a:t>
            </a:r>
            <a:r>
              <a:rPr lang="en-US" altLang="zh-CN" sz="2400"/>
              <a:t>)= tanh(</a:t>
            </a:r>
            <a:r>
              <a:rPr lang="el-GR" altLang="en-US" sz="2400">
                <a:cs typeface="Times New Roman" panose="02020603050405020304" pitchFamily="18" charset="0"/>
              </a:rPr>
              <a:t>β</a:t>
            </a:r>
            <a:r>
              <a:rPr lang="en-US" altLang="zh-CN" sz="2400" baseline="-25000">
                <a:cs typeface="Times New Roman" panose="02020603050405020304" pitchFamily="18" charset="0"/>
              </a:rPr>
              <a:t>0</a:t>
            </a:r>
            <a:r>
              <a:rPr lang="en-US" altLang="zh-CN" sz="2400" b="1"/>
              <a:t>x</a:t>
            </a:r>
            <a:r>
              <a:rPr lang="en-US" altLang="zh-CN" sz="2400" b="1" baseline="-25000"/>
              <a:t>i </a:t>
            </a:r>
            <a:r>
              <a:rPr lang="en-US" altLang="zh-CN" sz="2400" b="1" baseline="30000"/>
              <a:t>T</a:t>
            </a:r>
            <a:r>
              <a:rPr lang="en-US" altLang="zh-CN" sz="2400" b="1"/>
              <a:t>x</a:t>
            </a:r>
            <a:r>
              <a:rPr lang="en-US" altLang="zh-CN" sz="2400" b="1" baseline="-25000"/>
              <a:t>j </a:t>
            </a:r>
            <a:r>
              <a:rPr lang="en-US" altLang="zh-CN" sz="2400"/>
              <a:t>+ </a:t>
            </a:r>
            <a:r>
              <a:rPr lang="el-GR" altLang="en-US" sz="2400">
                <a:cs typeface="Times New Roman" panose="02020603050405020304" pitchFamily="18" charset="0"/>
              </a:rPr>
              <a:t>β</a:t>
            </a:r>
            <a:r>
              <a:rPr lang="en-US" altLang="zh-CN" sz="2400" baseline="-25000">
                <a:cs typeface="Times New Roman" panose="02020603050405020304" pitchFamily="18" charset="0"/>
              </a:rPr>
              <a:t>1</a:t>
            </a:r>
            <a:r>
              <a:rPr lang="en-US" altLang="zh-CN" sz="2400">
                <a:cs typeface="Times New Roman" panose="02020603050405020304" pitchFamily="18" charset="0"/>
              </a:rPr>
              <a:t>)</a:t>
            </a:r>
            <a:endParaRPr lang="en-US" altLang="zh-CN" sz="2400" i="1" baseline="30000"/>
          </a:p>
        </p:txBody>
      </p:sp>
      <p:graphicFrame>
        <p:nvGraphicFramePr>
          <p:cNvPr id="24580" name="Object 7"/>
          <p:cNvGraphicFramePr>
            <a:graphicFrameLocks noChangeAspect="1"/>
          </p:cNvGraphicFramePr>
          <p:nvPr/>
        </p:nvGraphicFramePr>
        <p:xfrm>
          <a:off x="3276601" y="3505201"/>
          <a:ext cx="3948113" cy="1095375"/>
        </p:xfrm>
        <a:graphic>
          <a:graphicData uri="http://schemas.openxmlformats.org/presentationml/2006/ole">
            <mc:AlternateContent xmlns:mc="http://schemas.openxmlformats.org/markup-compatibility/2006">
              <mc:Choice xmlns:v="urn:schemas-microsoft-com:vml" Requires="v">
                <p:oleObj spid="_x0000_s25649" name="Equation" r:id="rId3" imgW="1739900" imgH="482600" progId="Equation.3">
                  <p:embed/>
                </p:oleObj>
              </mc:Choice>
              <mc:Fallback>
                <p:oleObj name="Equation" r:id="rId3" imgW="17399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1" y="3505201"/>
                        <a:ext cx="3948113"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595315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1905000" y="2286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 Mathematically</a:t>
            </a:r>
          </a:p>
        </p:txBody>
      </p:sp>
      <p:sp>
        <p:nvSpPr>
          <p:cNvPr id="25603" name="Rectangle 5"/>
          <p:cNvSpPr>
            <a:spLocks noChangeArrowheads="1"/>
          </p:cNvSpPr>
          <p:nvPr/>
        </p:nvSpPr>
        <p:spPr bwMode="auto">
          <a:xfrm>
            <a:off x="1905000" y="11430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Dual problem formulation:</a:t>
            </a: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The solution is:</a:t>
            </a: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Optimization techniques for finding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s remain the same!</a:t>
            </a:r>
            <a:endParaRPr lang="en-US" altLang="zh-CN" sz="2400" b="1">
              <a:latin typeface="Times New Roman" panose="02020603050405020304" pitchFamily="18" charset="0"/>
            </a:endParaRPr>
          </a:p>
        </p:txBody>
      </p:sp>
      <p:sp>
        <p:nvSpPr>
          <p:cNvPr id="25604" name="Text Box 6"/>
          <p:cNvSpPr txBox="1">
            <a:spLocks noChangeArrowheads="1"/>
          </p:cNvSpPr>
          <p:nvPr/>
        </p:nvSpPr>
        <p:spPr bwMode="auto">
          <a:xfrm>
            <a:off x="2438400" y="1676400"/>
            <a:ext cx="7086600" cy="156966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400" b="1">
                <a:latin typeface="Times New Roman" panose="02020603050405020304" pitchFamily="18" charset="0"/>
              </a:rPr>
              <a:t>Find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1</a:t>
            </a:r>
            <a:r>
              <a:rPr lang="en-US" altLang="zh-CN" sz="2400" b="1" i="1">
                <a:latin typeface="Times New Roman" panose="02020603050405020304" pitchFamily="18" charset="0"/>
                <a:cs typeface="Times New Roman" panose="02020603050405020304" pitchFamily="18" charset="0"/>
              </a:rPr>
              <a:t>…</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N</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rPr>
              <a:t>such that</a:t>
            </a:r>
          </a:p>
          <a:p>
            <a:pPr algn="l" eaLnBrk="1" hangingPunct="1"/>
            <a:r>
              <a:rPr lang="en-US" altLang="zh-CN" sz="2400" b="1">
                <a:latin typeface="Times New Roman" panose="02020603050405020304" pitchFamily="18" charset="0"/>
                <a:cs typeface="Times New Roman" panose="02020603050405020304" pitchFamily="18" charset="0"/>
              </a:rPr>
              <a:t>Q(</a:t>
            </a:r>
            <a:r>
              <a:rPr lang="el-GR" altLang="en-US" sz="2400" b="1">
                <a:latin typeface="Times New Roman" panose="02020603050405020304" pitchFamily="18" charset="0"/>
              </a:rPr>
              <a:t>α</a:t>
            </a:r>
            <a:r>
              <a:rPr lang="en-US" altLang="zh-CN" sz="2400" b="1">
                <a:latin typeface="Times New Roman" panose="02020603050405020304" pitchFamily="18" charset="0"/>
                <a:cs typeface="Times New Roman" panose="02020603050405020304" pitchFamily="18" charset="0"/>
              </a:rPr>
              <a:t>) =</a:t>
            </a:r>
            <a:r>
              <a:rPr lang="el-GR" altLang="en-US" sz="2400" b="1">
                <a:latin typeface="Times New Roman" panose="02020603050405020304" pitchFamily="18" charset="0"/>
                <a:cs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½</a:t>
            </a:r>
            <a:r>
              <a:rPr lang="el-GR" altLang="en-US" sz="2400" b="1">
                <a:latin typeface="Times New Roman" panose="02020603050405020304" pitchFamily="18" charset="0"/>
              </a:rPr>
              <a:t>ΣΣ</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j</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j</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is maximized and </a:t>
            </a:r>
          </a:p>
          <a:p>
            <a:pPr algn="l" eaLnBrk="1" hangingPunct="1"/>
            <a:r>
              <a:rPr lang="en-US" altLang="zh-CN" sz="2400" b="1">
                <a:latin typeface="Times New Roman" panose="02020603050405020304" pitchFamily="18" charset="0"/>
              </a:rPr>
              <a:t>(1)  </a:t>
            </a:r>
            <a:r>
              <a:rPr lang="el-GR" altLang="en-US" sz="2400" b="1">
                <a:latin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0</a:t>
            </a:r>
            <a:endParaRPr lang="en-US" altLang="zh-CN" sz="2400" b="1">
              <a:latin typeface="Times New Roman" panose="02020603050405020304" pitchFamily="18" charset="0"/>
            </a:endParaRPr>
          </a:p>
          <a:p>
            <a:pPr algn="l" eaLnBrk="1" hangingPunct="1"/>
            <a:r>
              <a:rPr lang="en-US" altLang="zh-CN" sz="2400" b="1">
                <a:latin typeface="Times New Roman" panose="02020603050405020304" pitchFamily="18" charset="0"/>
              </a:rPr>
              <a:t>(2)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a:latin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0 for all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endParaRPr lang="en-US" altLang="zh-CN" sz="2400" b="1" i="1">
              <a:latin typeface="Times New Roman" panose="02020603050405020304" pitchFamily="18" charset="0"/>
              <a:cs typeface="Times New Roman" panose="02020603050405020304" pitchFamily="18" charset="0"/>
            </a:endParaRPr>
          </a:p>
        </p:txBody>
      </p:sp>
      <p:sp>
        <p:nvSpPr>
          <p:cNvPr id="25605" name="Text Box 7"/>
          <p:cNvSpPr txBox="1">
            <a:spLocks noChangeArrowheads="1"/>
          </p:cNvSpPr>
          <p:nvPr/>
        </p:nvSpPr>
        <p:spPr bwMode="auto">
          <a:xfrm>
            <a:off x="3810000" y="4495801"/>
            <a:ext cx="32766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400" b="1" i="1">
                <a:latin typeface="Times New Roman" panose="02020603050405020304" pitchFamily="18" charset="0"/>
              </a:rPr>
              <a:t>f</a:t>
            </a:r>
            <a:r>
              <a:rPr lang="en-US" altLang="zh-CN" sz="2400" b="1">
                <a:latin typeface="Times New Roman" panose="02020603050405020304" pitchFamily="18" charset="0"/>
              </a:rPr>
              <a:t>(x) = </a:t>
            </a:r>
            <a:r>
              <a:rPr lang="el-GR" altLang="en-US" sz="2400" b="1">
                <a:latin typeface="Times New Roman" panose="02020603050405020304" pitchFamily="18" charset="0"/>
                <a:cs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a:t>
            </a:r>
            <a:r>
              <a:rPr lang="en-US" altLang="zh-CN" sz="2400" b="1" i="1">
                <a:latin typeface="Times New Roman" panose="02020603050405020304" pitchFamily="18" charset="0"/>
              </a:rPr>
              <a:t>b</a:t>
            </a:r>
          </a:p>
        </p:txBody>
      </p:sp>
    </p:spTree>
    <p:extLst>
      <p:ext uri="{BB962C8B-B14F-4D97-AF65-F5344CB8AC3E}">
        <p14:creationId xmlns:p14="http://schemas.microsoft.com/office/powerpoint/2010/main" val="42308041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1981200" y="1371601"/>
            <a:ext cx="75438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800"/>
              <a:t>SVM locates a separating hyperplane in the feature space and classify points in that space </a:t>
            </a:r>
          </a:p>
          <a:p>
            <a:pPr eaLnBrk="1" hangingPunct="1"/>
            <a:r>
              <a:rPr lang="en-US" altLang="zh-CN" sz="2800"/>
              <a:t>It does not need to represent the space explicitly, simply by defining a kernel function</a:t>
            </a:r>
          </a:p>
          <a:p>
            <a:pPr eaLnBrk="1" hangingPunct="1"/>
            <a:r>
              <a:rPr lang="en-US" altLang="zh-CN" sz="2800"/>
              <a:t>The kernel function plays the role of the dot product in the feature space.</a:t>
            </a:r>
          </a:p>
        </p:txBody>
      </p:sp>
      <p:sp>
        <p:nvSpPr>
          <p:cNvPr id="26627" name="Rectangle 5"/>
          <p:cNvSpPr>
            <a:spLocks noGrp="1" noChangeArrowheads="1"/>
          </p:cNvSpPr>
          <p:nvPr>
            <p:ph type="title"/>
          </p:nvPr>
        </p:nvSpPr>
        <p:spPr/>
        <p:txBody>
          <a:bodyPr/>
          <a:lstStyle/>
          <a:p>
            <a:pPr eaLnBrk="1" hangingPunct="1"/>
            <a:r>
              <a:rPr lang="en-US" altLang="zh-CN" smtClean="0"/>
              <a:t>Nonlinear SVM - Overview</a:t>
            </a:r>
          </a:p>
        </p:txBody>
      </p:sp>
    </p:spTree>
    <p:extLst>
      <p:ext uri="{BB962C8B-B14F-4D97-AF65-F5344CB8AC3E}">
        <p14:creationId xmlns:p14="http://schemas.microsoft.com/office/powerpoint/2010/main" val="34424982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254A08-493F-4368-ACE5-E00F2623ED55}"/>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xmlns="" id="{EB0A9111-51A5-489A-9EF0-0171EE90F8A9}"/>
              </a:ext>
            </a:extLst>
          </p:cNvPr>
          <p:cNvSpPr>
            <a:spLocks noGrp="1"/>
          </p:cNvSpPr>
          <p:nvPr>
            <p:ph idx="1"/>
          </p:nvPr>
        </p:nvSpPr>
        <p:spPr>
          <a:xfrm>
            <a:off x="838200" y="1825625"/>
            <a:ext cx="10515600" cy="1228660"/>
          </a:xfrm>
        </p:spPr>
        <p:txBody>
          <a:bodyPr/>
          <a:lstStyle/>
          <a:p>
            <a:r>
              <a:rPr lang="en-US" b="1" dirty="0"/>
              <a:t>Mean Deviation from the Mean</a:t>
            </a:r>
          </a:p>
          <a:p>
            <a:pPr marL="0" indent="0">
              <a:buNone/>
            </a:pPr>
            <a:r>
              <a:rPr lang="en-US" b="1" dirty="0"/>
              <a:t>  </a:t>
            </a:r>
            <a:r>
              <a:rPr lang="en-US" dirty="0"/>
              <a:t>The mean deviation from the mean, defined as –</a:t>
            </a:r>
          </a:p>
          <a:p>
            <a:pPr marL="0" indent="0">
              <a:buNone/>
            </a:pPr>
            <a:endParaRPr lang="en-IN" dirty="0"/>
          </a:p>
        </p:txBody>
      </p:sp>
      <p:pic>
        <p:nvPicPr>
          <p:cNvPr id="5122" name="Picture 2" descr="mean deviation from the mean">
            <a:extLst>
              <a:ext uri="{FF2B5EF4-FFF2-40B4-BE49-F238E27FC236}">
                <a16:creationId xmlns:a16="http://schemas.microsoft.com/office/drawing/2014/main" xmlns="" id="{BF474A1A-2A16-4F5C-802B-4E10D683E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266" y="3165541"/>
            <a:ext cx="2640702" cy="12286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A75A204E-0C8E-4A5A-A2AA-5B4AAF52A23E}"/>
              </a:ext>
            </a:extLst>
          </p:cNvPr>
          <p:cNvSpPr txBox="1"/>
          <p:nvPr/>
        </p:nvSpPr>
        <p:spPr>
          <a:xfrm>
            <a:off x="961534" y="5231876"/>
            <a:ext cx="6537880" cy="480131"/>
          </a:xfrm>
          <a:prstGeom prst="rect">
            <a:avLst/>
          </a:prstGeom>
          <a:noFill/>
        </p:spPr>
        <p:txBody>
          <a:bodyPr wrap="none" rtlCol="0">
            <a:spAutoFit/>
          </a:bodyPr>
          <a:lstStyle/>
          <a:p>
            <a:pPr marL="228600" indent="-228600">
              <a:lnSpc>
                <a:spcPct val="90000"/>
              </a:lnSpc>
              <a:spcBef>
                <a:spcPts val="1000"/>
              </a:spcBef>
              <a:buFont typeface="Arial" panose="020B0604020202020204" pitchFamily="34" charset="0"/>
              <a:buChar char="•"/>
            </a:pPr>
            <a:r>
              <a:rPr lang="en-US" sz="2800" b="1" dirty="0"/>
              <a:t>Mean Absolute Deviation from the Mean</a:t>
            </a:r>
            <a:endParaRPr lang="en-IN" sz="2800" b="1" dirty="0"/>
          </a:p>
        </p:txBody>
      </p:sp>
      <p:pic>
        <p:nvPicPr>
          <p:cNvPr id="5124" name="Picture 4" descr="mean absolute deviation from the mean">
            <a:extLst>
              <a:ext uri="{FF2B5EF4-FFF2-40B4-BE49-F238E27FC236}">
                <a16:creationId xmlns:a16="http://schemas.microsoft.com/office/drawing/2014/main" xmlns="" id="{D6CAFAB2-6481-44E8-9CF2-66EEFE625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309" y="5231876"/>
            <a:ext cx="2356334" cy="122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156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t>Properties of SVM</a:t>
            </a:r>
          </a:p>
        </p:txBody>
      </p:sp>
      <p:sp>
        <p:nvSpPr>
          <p:cNvPr id="27651" name="Rectangle 3"/>
          <p:cNvSpPr>
            <a:spLocks noGrp="1" noChangeArrowheads="1"/>
          </p:cNvSpPr>
          <p:nvPr>
            <p:ph type="body" idx="1"/>
          </p:nvPr>
        </p:nvSpPr>
        <p:spPr>
          <a:xfrm>
            <a:off x="1981200" y="1371601"/>
            <a:ext cx="8229600" cy="4530725"/>
          </a:xfrm>
        </p:spPr>
        <p:txBody>
          <a:bodyPr/>
          <a:lstStyle/>
          <a:p>
            <a:pPr eaLnBrk="1" hangingPunct="1">
              <a:lnSpc>
                <a:spcPct val="80000"/>
              </a:lnSpc>
            </a:pPr>
            <a:r>
              <a:rPr lang="en-US" altLang="zh-CN" sz="2400" b="1"/>
              <a:t>Flexibility in choosing a similarity function</a:t>
            </a:r>
          </a:p>
          <a:p>
            <a:pPr eaLnBrk="1" hangingPunct="1">
              <a:lnSpc>
                <a:spcPct val="80000"/>
              </a:lnSpc>
            </a:pPr>
            <a:r>
              <a:rPr lang="en-US" altLang="zh-CN" sz="2400" b="1"/>
              <a:t>Sparseness of solution when dealing with large data sets</a:t>
            </a:r>
          </a:p>
          <a:p>
            <a:pPr eaLnBrk="1" hangingPunct="1">
              <a:lnSpc>
                <a:spcPct val="80000"/>
              </a:lnSpc>
              <a:buFont typeface="Wingdings" panose="05000000000000000000" pitchFamily="2" charset="2"/>
              <a:buNone/>
            </a:pPr>
            <a:r>
              <a:rPr lang="en-US" altLang="zh-CN" sz="1800" b="1"/>
              <a:t>    </a:t>
            </a:r>
            <a:r>
              <a:rPr lang="en-US" altLang="zh-CN" sz="2000" b="1"/>
              <a:t>- only support vectors are used to specify the separating hyperplane </a:t>
            </a:r>
          </a:p>
          <a:p>
            <a:pPr eaLnBrk="1" hangingPunct="1">
              <a:lnSpc>
                <a:spcPct val="80000"/>
              </a:lnSpc>
            </a:pPr>
            <a:r>
              <a:rPr lang="en-US" altLang="zh-CN" sz="2400" b="1"/>
              <a:t>Ability to handle large feature spaces</a:t>
            </a:r>
          </a:p>
          <a:p>
            <a:pPr eaLnBrk="1" hangingPunct="1">
              <a:lnSpc>
                <a:spcPct val="80000"/>
              </a:lnSpc>
              <a:buFont typeface="Wingdings" panose="05000000000000000000" pitchFamily="2" charset="2"/>
              <a:buNone/>
            </a:pPr>
            <a:r>
              <a:rPr lang="en-US" altLang="zh-CN" sz="2400" b="1"/>
              <a:t>   </a:t>
            </a:r>
            <a:r>
              <a:rPr lang="en-US" altLang="zh-CN" sz="2000" b="1"/>
              <a:t>- complexity does not depend on the dimensionality of the feature space</a:t>
            </a:r>
          </a:p>
          <a:p>
            <a:pPr eaLnBrk="1" hangingPunct="1">
              <a:lnSpc>
                <a:spcPct val="80000"/>
              </a:lnSpc>
            </a:pPr>
            <a:r>
              <a:rPr lang="en-US" altLang="zh-CN" sz="2400" b="1"/>
              <a:t>Overfitting can be controlled by soft margin approach</a:t>
            </a:r>
          </a:p>
          <a:p>
            <a:pPr eaLnBrk="1" hangingPunct="1">
              <a:lnSpc>
                <a:spcPct val="80000"/>
              </a:lnSpc>
            </a:pPr>
            <a:r>
              <a:rPr lang="en-US" altLang="zh-CN" sz="2400" b="1"/>
              <a:t>Nice math property: </a:t>
            </a:r>
            <a:r>
              <a:rPr lang="en-US" altLang="zh-CN" sz="2000" b="1"/>
              <a:t>a simple convex optimization problem which is guaranteed to converge to a single global solution</a:t>
            </a:r>
          </a:p>
          <a:p>
            <a:pPr eaLnBrk="1" hangingPunct="1">
              <a:lnSpc>
                <a:spcPct val="80000"/>
              </a:lnSpc>
            </a:pPr>
            <a:r>
              <a:rPr lang="en-US" altLang="zh-CN" sz="2400" b="1"/>
              <a:t>Feature Selection</a:t>
            </a:r>
          </a:p>
        </p:txBody>
      </p:sp>
    </p:spTree>
    <p:extLst>
      <p:ext uri="{BB962C8B-B14F-4D97-AF65-F5344CB8AC3E}">
        <p14:creationId xmlns:p14="http://schemas.microsoft.com/office/powerpoint/2010/main" val="180526727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t>SVM Applications</a:t>
            </a:r>
          </a:p>
        </p:txBody>
      </p:sp>
      <p:sp>
        <p:nvSpPr>
          <p:cNvPr id="28675" name="Rectangle 3"/>
          <p:cNvSpPr>
            <a:spLocks noGrp="1" noChangeArrowheads="1"/>
          </p:cNvSpPr>
          <p:nvPr>
            <p:ph type="body" idx="1"/>
          </p:nvPr>
        </p:nvSpPr>
        <p:spPr/>
        <p:txBody>
          <a:bodyPr/>
          <a:lstStyle/>
          <a:p>
            <a:pPr eaLnBrk="1" hangingPunct="1"/>
            <a:r>
              <a:rPr lang="en-US" altLang="zh-CN" b="1" smtClean="0"/>
              <a:t>SVM has been used successfully in many real-world problems</a:t>
            </a:r>
          </a:p>
          <a:p>
            <a:pPr eaLnBrk="1" hangingPunct="1">
              <a:buFont typeface="Wingdings" panose="05000000000000000000" pitchFamily="2" charset="2"/>
              <a:buNone/>
            </a:pPr>
            <a:r>
              <a:rPr lang="en-US" altLang="zh-CN" sz="2400"/>
              <a:t>   </a:t>
            </a:r>
            <a:r>
              <a:rPr lang="en-US" altLang="zh-CN" sz="2400" b="1"/>
              <a:t>- text (and hypertext) categorization</a:t>
            </a:r>
          </a:p>
          <a:p>
            <a:pPr eaLnBrk="1" hangingPunct="1">
              <a:buFont typeface="Wingdings" panose="05000000000000000000" pitchFamily="2" charset="2"/>
              <a:buNone/>
            </a:pPr>
            <a:r>
              <a:rPr lang="en-US" altLang="zh-CN" sz="2400" b="1"/>
              <a:t>   - image classification</a:t>
            </a:r>
          </a:p>
          <a:p>
            <a:pPr eaLnBrk="1" hangingPunct="1">
              <a:buFont typeface="Wingdings" panose="05000000000000000000" pitchFamily="2" charset="2"/>
              <a:buNone/>
            </a:pPr>
            <a:r>
              <a:rPr lang="en-US" altLang="zh-CN" sz="2400" b="1"/>
              <a:t>   - bioinformatics (Protein classification,   </a:t>
            </a:r>
          </a:p>
          <a:p>
            <a:pPr eaLnBrk="1" hangingPunct="1">
              <a:buFont typeface="Wingdings" panose="05000000000000000000" pitchFamily="2" charset="2"/>
              <a:buNone/>
            </a:pPr>
            <a:r>
              <a:rPr lang="en-US" altLang="zh-CN" sz="2400" b="1"/>
              <a:t>      Cancer classification)</a:t>
            </a:r>
          </a:p>
          <a:p>
            <a:pPr eaLnBrk="1" hangingPunct="1">
              <a:buFont typeface="Wingdings" panose="05000000000000000000" pitchFamily="2" charset="2"/>
              <a:buNone/>
            </a:pPr>
            <a:r>
              <a:rPr lang="en-US" altLang="zh-CN" sz="2400" b="1"/>
              <a:t>   - hand-written character recognition</a:t>
            </a:r>
          </a:p>
        </p:txBody>
      </p:sp>
    </p:spTree>
    <p:extLst>
      <p:ext uri="{BB962C8B-B14F-4D97-AF65-F5344CB8AC3E}">
        <p14:creationId xmlns:p14="http://schemas.microsoft.com/office/powerpoint/2010/main" val="31194746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t>Application 1: Cancer Classification</a:t>
            </a:r>
          </a:p>
        </p:txBody>
      </p:sp>
      <p:sp>
        <p:nvSpPr>
          <p:cNvPr id="29699" name="Rectangle 3"/>
          <p:cNvSpPr>
            <a:spLocks noGrp="1" noChangeArrowheads="1"/>
          </p:cNvSpPr>
          <p:nvPr>
            <p:ph type="body" sz="half" idx="1"/>
          </p:nvPr>
        </p:nvSpPr>
        <p:spPr>
          <a:xfrm>
            <a:off x="1905000" y="1295400"/>
            <a:ext cx="4114800" cy="4572000"/>
          </a:xfrm>
        </p:spPr>
        <p:txBody>
          <a:bodyPr/>
          <a:lstStyle/>
          <a:p>
            <a:pPr eaLnBrk="1" hangingPunct="1"/>
            <a:r>
              <a:rPr lang="en-US" altLang="zh-CN" sz="2600"/>
              <a:t>High Dimensional</a:t>
            </a:r>
          </a:p>
          <a:p>
            <a:pPr eaLnBrk="1" hangingPunct="1">
              <a:buFont typeface="Wingdings" panose="05000000000000000000" pitchFamily="2" charset="2"/>
              <a:buNone/>
            </a:pPr>
            <a:r>
              <a:rPr lang="en-US" altLang="zh-CN" sz="2000" b="1"/>
              <a:t>    - p&gt;1000; n&lt;100</a:t>
            </a:r>
          </a:p>
          <a:p>
            <a:pPr eaLnBrk="1" hangingPunct="1">
              <a:buFont typeface="Wingdings" panose="05000000000000000000" pitchFamily="2" charset="2"/>
              <a:buNone/>
            </a:pPr>
            <a:endParaRPr lang="en-US" altLang="zh-CN" sz="2000" b="1"/>
          </a:p>
          <a:p>
            <a:pPr eaLnBrk="1" hangingPunct="1"/>
            <a:r>
              <a:rPr lang="en-US" altLang="zh-CN" sz="2600"/>
              <a:t>Imbalanced</a:t>
            </a:r>
          </a:p>
          <a:p>
            <a:pPr eaLnBrk="1" hangingPunct="1">
              <a:buFont typeface="Wingdings" panose="05000000000000000000" pitchFamily="2" charset="2"/>
              <a:buNone/>
            </a:pPr>
            <a:r>
              <a:rPr lang="en-US" altLang="zh-CN" sz="2600"/>
              <a:t>    </a:t>
            </a:r>
            <a:r>
              <a:rPr lang="en-US" altLang="zh-CN" sz="2000" b="1"/>
              <a:t>- less positive samples</a:t>
            </a:r>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000" b="1"/>
          </a:p>
          <a:p>
            <a:pPr eaLnBrk="1" hangingPunct="1"/>
            <a:r>
              <a:rPr lang="en-US" altLang="zh-CN" sz="2600"/>
              <a:t>Many irrelevant features</a:t>
            </a:r>
          </a:p>
          <a:p>
            <a:pPr eaLnBrk="1" hangingPunct="1"/>
            <a:r>
              <a:rPr lang="en-US" altLang="zh-CN" sz="2600"/>
              <a:t>Noisy </a:t>
            </a:r>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600"/>
          </a:p>
          <a:p>
            <a:pPr eaLnBrk="1" hangingPunct="1"/>
            <a:endParaRPr lang="en-US" altLang="zh-CN" sz="2600"/>
          </a:p>
        </p:txBody>
      </p:sp>
      <p:graphicFrame>
        <p:nvGraphicFramePr>
          <p:cNvPr id="328755" name="Group 51">
            <a:extLst>
              <a:ext uri="{FF2B5EF4-FFF2-40B4-BE49-F238E27FC236}">
                <a16:creationId xmlns:a16="http://schemas.microsoft.com/office/drawing/2014/main" xmlns="" id="{2C36C93C-B1EB-4912-9CD7-7EE686F89C3E}"/>
              </a:ext>
            </a:extLst>
          </p:cNvPr>
          <p:cNvGraphicFramePr>
            <a:graphicFrameLocks noGrp="1"/>
          </p:cNvGraphicFramePr>
          <p:nvPr>
            <p:ph sz="quarter" idx="2"/>
          </p:nvPr>
        </p:nvGraphicFramePr>
        <p:xfrm>
          <a:off x="6172200" y="1600201"/>
          <a:ext cx="4038600" cy="2195547"/>
        </p:xfrm>
        <a:graphic>
          <a:graphicData uri="http://schemas.openxmlformats.org/drawingml/2006/table">
            <a:tbl>
              <a:tblPr/>
              <a:tblGrid>
                <a:gridCol w="1322388">
                  <a:extLst>
                    <a:ext uri="{9D8B030D-6E8A-4147-A177-3AD203B41FA5}">
                      <a16:colId xmlns:a16="http://schemas.microsoft.com/office/drawing/2014/main" xmlns="" val="2529712438"/>
                    </a:ext>
                  </a:extLst>
                </a:gridCol>
                <a:gridCol w="654050">
                  <a:extLst>
                    <a:ext uri="{9D8B030D-6E8A-4147-A177-3AD203B41FA5}">
                      <a16:colId xmlns:a16="http://schemas.microsoft.com/office/drawing/2014/main" xmlns="" val="1292416042"/>
                    </a:ext>
                  </a:extLst>
                </a:gridCol>
                <a:gridCol w="655637">
                  <a:extLst>
                    <a:ext uri="{9D8B030D-6E8A-4147-A177-3AD203B41FA5}">
                      <a16:colId xmlns:a16="http://schemas.microsoft.com/office/drawing/2014/main" xmlns="" val="1162760931"/>
                    </a:ext>
                  </a:extLst>
                </a:gridCol>
                <a:gridCol w="752475">
                  <a:extLst>
                    <a:ext uri="{9D8B030D-6E8A-4147-A177-3AD203B41FA5}">
                      <a16:colId xmlns:a16="http://schemas.microsoft.com/office/drawing/2014/main" xmlns="" val="3760464525"/>
                    </a:ext>
                  </a:extLst>
                </a:gridCol>
                <a:gridCol w="654050">
                  <a:extLst>
                    <a:ext uri="{9D8B030D-6E8A-4147-A177-3AD203B41FA5}">
                      <a16:colId xmlns:a16="http://schemas.microsoft.com/office/drawing/2014/main" xmlns="" val="2948065644"/>
                    </a:ext>
                  </a:extLst>
                </a:gridCol>
              </a:tblGrid>
              <a:tr h="344438">
                <a:tc gridSpan="5">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Genes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237917542"/>
                  </a:ext>
                </a:extLst>
              </a:tr>
              <a:tr h="34919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Patients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g-1</a:t>
                      </a: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g-2</a:t>
                      </a: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Comic Sans MS" panose="030F0702030302020204" pitchFamily="66" charset="0"/>
                          <a:ea typeface="宋体" panose="02010600030101010101" pitchFamily="2" charset="-122"/>
                          <a:cs typeface="Times New Roman" panose="02020603050405020304" pitchFamily="18" charset="0"/>
                        </a:rPr>
                        <a:t>……</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g-p</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926909525"/>
                  </a:ext>
                </a:extLst>
              </a:tr>
              <a:tr h="335231">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522817262"/>
                  </a:ext>
                </a:extLst>
              </a:tr>
              <a:tr h="365072">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020626639"/>
                  </a:ext>
                </a:extLst>
              </a:tr>
              <a:tr h="38253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Comic Sans MS" panose="030F0702030302020204" pitchFamily="66" charset="0"/>
                          <a:ea typeface="宋体" panose="02010600030101010101" pitchFamily="2" charset="-122"/>
                          <a:cs typeface="Times New Roman" panose="02020603050405020304" pitchFamily="18" charset="0"/>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558006838"/>
                  </a:ext>
                </a:extLst>
              </a:tr>
              <a:tr h="41903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n</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15990938"/>
                  </a:ext>
                </a:extLst>
              </a:tr>
            </a:tbl>
          </a:graphicData>
        </a:graphic>
      </p:graphicFrame>
      <p:graphicFrame>
        <p:nvGraphicFramePr>
          <p:cNvPr id="29742" name="Object 48"/>
          <p:cNvGraphicFramePr>
            <a:graphicFrameLocks noGrp="1" noChangeAspect="1"/>
          </p:cNvGraphicFramePr>
          <p:nvPr>
            <p:ph sz="quarter" idx="3"/>
          </p:nvPr>
        </p:nvGraphicFramePr>
        <p:xfrm>
          <a:off x="2362200" y="3657600"/>
          <a:ext cx="2895600" cy="838200"/>
        </p:xfrm>
        <a:graphic>
          <a:graphicData uri="http://schemas.openxmlformats.org/presentationml/2006/ole">
            <mc:AlternateContent xmlns:mc="http://schemas.openxmlformats.org/markup-compatibility/2006">
              <mc:Choice xmlns:v="urn:schemas-microsoft-com:vml" Requires="v">
                <p:oleObj spid="_x0000_s26673" name="Equation" r:id="rId3" imgW="1447800" imgH="419100" progId="Equation.3">
                  <p:embed/>
                </p:oleObj>
              </mc:Choice>
              <mc:Fallback>
                <p:oleObj name="Equation" r:id="rId3" imgW="14478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657600"/>
                        <a:ext cx="2895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756" name="Line 52"/>
          <p:cNvSpPr>
            <a:spLocks noChangeShapeType="1"/>
          </p:cNvSpPr>
          <p:nvPr/>
        </p:nvSpPr>
        <p:spPr bwMode="auto">
          <a:xfrm>
            <a:off x="6172200" y="50292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8757" name="Rectangle 53"/>
          <p:cNvSpPr>
            <a:spLocks noChangeArrowheads="1"/>
          </p:cNvSpPr>
          <p:nvPr/>
        </p:nvSpPr>
        <p:spPr bwMode="auto">
          <a:xfrm>
            <a:off x="7010400" y="4114800"/>
            <a:ext cx="3429000" cy="2057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800100" indent="-34290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257300" indent="-3429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714500" indent="-3429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171700" indent="-3429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6289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30861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5433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40005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0"/>
              </a:spcBef>
              <a:buClrTx/>
              <a:buSzTx/>
              <a:buFontTx/>
              <a:buNone/>
            </a:pPr>
            <a:r>
              <a:rPr lang="en-US" altLang="zh-CN" sz="1800" b="1">
                <a:solidFill>
                  <a:srgbClr val="CC0000"/>
                </a:solidFill>
              </a:rPr>
              <a:t>FEATURE SELECTION</a:t>
            </a:r>
          </a:p>
          <a:p>
            <a:pPr algn="ctr" eaLnBrk="1" hangingPunct="1">
              <a:spcBef>
                <a:spcPct val="0"/>
              </a:spcBef>
              <a:buClrTx/>
              <a:buSzTx/>
              <a:buFontTx/>
              <a:buNone/>
            </a:pPr>
            <a:endParaRPr lang="en-US" altLang="zh-CN" sz="1800" b="1">
              <a:solidFill>
                <a:srgbClr val="CC0000"/>
              </a:solidFill>
            </a:endParaRPr>
          </a:p>
          <a:p>
            <a:pPr algn="ctr" eaLnBrk="1" hangingPunct="1">
              <a:spcBef>
                <a:spcPct val="0"/>
              </a:spcBef>
              <a:buClrTx/>
              <a:buSzTx/>
              <a:buFontTx/>
              <a:buNone/>
            </a:pPr>
            <a:r>
              <a:rPr lang="en-US" altLang="zh-CN" sz="1800" b="1"/>
              <a:t>In the linear case,</a:t>
            </a:r>
          </a:p>
          <a:p>
            <a:pPr algn="ctr" eaLnBrk="1" hangingPunct="1">
              <a:spcBef>
                <a:spcPct val="0"/>
              </a:spcBef>
              <a:buClrTx/>
              <a:buSzTx/>
              <a:buFontTx/>
              <a:buNone/>
            </a:pPr>
            <a:r>
              <a:rPr lang="en-US" altLang="zh-CN" sz="1800" b="1"/>
              <a:t>w</a:t>
            </a:r>
            <a:r>
              <a:rPr lang="en-US" altLang="zh-CN" sz="1800" b="1" baseline="-25000"/>
              <a:t>i</a:t>
            </a:r>
            <a:r>
              <a:rPr lang="en-US" altLang="zh-CN" sz="1800" b="1" baseline="30000"/>
              <a:t>2</a:t>
            </a:r>
            <a:r>
              <a:rPr lang="en-US" altLang="zh-CN" sz="1800" b="1"/>
              <a:t> gives the ranking of dim i</a:t>
            </a:r>
          </a:p>
        </p:txBody>
      </p:sp>
      <p:sp>
        <p:nvSpPr>
          <p:cNvPr id="29745" name="Line 54"/>
          <p:cNvSpPr>
            <a:spLocks noChangeShapeType="1"/>
          </p:cNvSpPr>
          <p:nvPr/>
        </p:nvSpPr>
        <p:spPr bwMode="auto">
          <a:xfrm>
            <a:off x="3276600" y="5334000"/>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46" name="Rectangle 55"/>
          <p:cNvSpPr>
            <a:spLocks noChangeArrowheads="1"/>
          </p:cNvSpPr>
          <p:nvPr/>
        </p:nvSpPr>
        <p:spPr bwMode="auto">
          <a:xfrm>
            <a:off x="1905000" y="5715000"/>
            <a:ext cx="4953000" cy="533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b="1"/>
              <a:t>SVM is sensitive to noisy (mis-labeled) data </a:t>
            </a:r>
            <a:r>
              <a:rPr lang="en-US" altLang="zh-CN" b="1">
                <a:sym typeface="Wingdings" panose="05000000000000000000" pitchFamily="2" charset="2"/>
              </a:rPr>
              <a:t></a:t>
            </a:r>
            <a:endParaRPr lang="en-US" altLang="zh-CN" b="1"/>
          </a:p>
        </p:txBody>
      </p:sp>
    </p:spTree>
    <p:extLst>
      <p:ext uri="{BB962C8B-B14F-4D97-AF65-F5344CB8AC3E}">
        <p14:creationId xmlns:p14="http://schemas.microsoft.com/office/powerpoint/2010/main" val="2048356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7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8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56" grpId="0" animBg="1"/>
      <p:bldP spid="32875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mtClean="0"/>
              <a:t>Weakness of SVM</a:t>
            </a:r>
          </a:p>
        </p:txBody>
      </p:sp>
      <p:sp>
        <p:nvSpPr>
          <p:cNvPr id="30723" name="Rectangle 3"/>
          <p:cNvSpPr>
            <a:spLocks noGrp="1" noChangeArrowheads="1"/>
          </p:cNvSpPr>
          <p:nvPr>
            <p:ph type="body" idx="1"/>
          </p:nvPr>
        </p:nvSpPr>
        <p:spPr>
          <a:xfrm>
            <a:off x="1981200" y="1143000"/>
            <a:ext cx="8229600" cy="5029200"/>
          </a:xfrm>
        </p:spPr>
        <p:txBody>
          <a:bodyPr>
            <a:normAutofit lnSpcReduction="10000"/>
          </a:bodyPr>
          <a:lstStyle/>
          <a:p>
            <a:pPr eaLnBrk="1" hangingPunct="1">
              <a:lnSpc>
                <a:spcPct val="80000"/>
              </a:lnSpc>
            </a:pPr>
            <a:r>
              <a:rPr lang="en-US" altLang="zh-CN" sz="2400" b="1"/>
              <a:t>It is sensitive to noise</a:t>
            </a:r>
          </a:p>
          <a:p>
            <a:pPr eaLnBrk="1" hangingPunct="1">
              <a:lnSpc>
                <a:spcPct val="80000"/>
              </a:lnSpc>
              <a:buFont typeface="Wingdings" panose="05000000000000000000" pitchFamily="2" charset="2"/>
              <a:buNone/>
            </a:pPr>
            <a:r>
              <a:rPr lang="en-US" altLang="zh-CN" sz="2600"/>
              <a:t>   </a:t>
            </a:r>
            <a:r>
              <a:rPr lang="en-US" altLang="zh-CN" sz="2000" b="1"/>
              <a:t>- A relatively small number of mislabeled examples can dramatically decrease the performance</a:t>
            </a:r>
          </a:p>
          <a:p>
            <a:pPr eaLnBrk="1" hangingPunct="1">
              <a:lnSpc>
                <a:spcPct val="80000"/>
              </a:lnSpc>
              <a:buFont typeface="Wingdings" panose="05000000000000000000" pitchFamily="2" charset="2"/>
              <a:buNone/>
            </a:pPr>
            <a:endParaRPr lang="en-US" altLang="zh-CN" sz="2000" b="1"/>
          </a:p>
          <a:p>
            <a:pPr eaLnBrk="1" hangingPunct="1">
              <a:lnSpc>
                <a:spcPct val="80000"/>
              </a:lnSpc>
            </a:pPr>
            <a:r>
              <a:rPr lang="en-US" altLang="zh-CN" sz="2400" b="1"/>
              <a:t>It only considers two classes</a:t>
            </a:r>
          </a:p>
          <a:p>
            <a:pPr eaLnBrk="1" hangingPunct="1">
              <a:lnSpc>
                <a:spcPct val="80000"/>
              </a:lnSpc>
              <a:buFont typeface="Wingdings" panose="05000000000000000000" pitchFamily="2" charset="2"/>
              <a:buNone/>
            </a:pPr>
            <a:r>
              <a:rPr lang="en-US" altLang="zh-CN" sz="2600"/>
              <a:t>   </a:t>
            </a:r>
            <a:r>
              <a:rPr lang="en-US" altLang="zh-CN" sz="2000" b="1"/>
              <a:t>- how to do multi-class classification with SVM?</a:t>
            </a:r>
          </a:p>
          <a:p>
            <a:pPr eaLnBrk="1" hangingPunct="1">
              <a:lnSpc>
                <a:spcPct val="80000"/>
              </a:lnSpc>
              <a:buFont typeface="Wingdings" panose="05000000000000000000" pitchFamily="2" charset="2"/>
              <a:buNone/>
            </a:pPr>
            <a:r>
              <a:rPr lang="en-US" altLang="zh-CN" sz="2000" b="1"/>
              <a:t>    - Answer: </a:t>
            </a:r>
          </a:p>
          <a:p>
            <a:pPr eaLnBrk="1" hangingPunct="1">
              <a:lnSpc>
                <a:spcPct val="80000"/>
              </a:lnSpc>
              <a:buFont typeface="Wingdings" panose="05000000000000000000" pitchFamily="2" charset="2"/>
              <a:buNone/>
            </a:pPr>
            <a:r>
              <a:rPr lang="en-US" altLang="zh-CN" sz="2000" b="1"/>
              <a:t>    1) with output arity m, learn m SVM’s</a:t>
            </a:r>
          </a:p>
          <a:p>
            <a:pPr lvl="1" eaLnBrk="1" hangingPunct="1">
              <a:lnSpc>
                <a:spcPct val="80000"/>
              </a:lnSpc>
            </a:pPr>
            <a:r>
              <a:rPr lang="en-US" altLang="zh-CN" sz="2000" b="1">
                <a:solidFill>
                  <a:schemeClr val="hlink"/>
                </a:solidFill>
              </a:rPr>
              <a:t>SVM 1 learns “Output==1” vs “Output != 1”</a:t>
            </a:r>
          </a:p>
          <a:p>
            <a:pPr lvl="1" eaLnBrk="1" hangingPunct="1">
              <a:lnSpc>
                <a:spcPct val="80000"/>
              </a:lnSpc>
            </a:pPr>
            <a:r>
              <a:rPr lang="en-US" altLang="zh-CN" sz="2000" b="1">
                <a:solidFill>
                  <a:schemeClr val="hlink"/>
                </a:solidFill>
              </a:rPr>
              <a:t>SVM 2 learns “Output==2” vs “Output != 2”</a:t>
            </a:r>
          </a:p>
          <a:p>
            <a:pPr lvl="1" eaLnBrk="1" hangingPunct="1">
              <a:lnSpc>
                <a:spcPct val="80000"/>
              </a:lnSpc>
            </a:pPr>
            <a:r>
              <a:rPr lang="en-US" altLang="zh-CN" sz="2000" b="1">
                <a:solidFill>
                  <a:schemeClr val="hlink"/>
                </a:solidFill>
              </a:rPr>
              <a:t>:</a:t>
            </a:r>
          </a:p>
          <a:p>
            <a:pPr lvl="1" eaLnBrk="1" hangingPunct="1">
              <a:lnSpc>
                <a:spcPct val="80000"/>
              </a:lnSpc>
            </a:pPr>
            <a:r>
              <a:rPr lang="en-US" altLang="zh-CN" sz="2000" b="1">
                <a:solidFill>
                  <a:schemeClr val="hlink"/>
                </a:solidFill>
              </a:rPr>
              <a:t>SVM m learns “Output==m” vs “Output != m”</a:t>
            </a:r>
          </a:p>
          <a:p>
            <a:pPr eaLnBrk="1" hangingPunct="1">
              <a:lnSpc>
                <a:spcPct val="80000"/>
              </a:lnSpc>
              <a:buFont typeface="Wingdings" panose="05000000000000000000" pitchFamily="2" charset="2"/>
              <a:buNone/>
            </a:pPr>
            <a:r>
              <a:rPr lang="en-US" altLang="zh-CN" sz="2000" b="1"/>
              <a:t>     2)To predict the output for a new input, just predict with each SVM and find out which one puts the prediction the furthest into the positive region.</a:t>
            </a:r>
          </a:p>
          <a:p>
            <a:pPr algn="ctr" eaLnBrk="1" hangingPunct="1">
              <a:lnSpc>
                <a:spcPct val="80000"/>
              </a:lnSpc>
              <a:spcBef>
                <a:spcPct val="0"/>
              </a:spcBef>
              <a:buClrTx/>
              <a:buSzTx/>
              <a:buFontTx/>
              <a:buNone/>
            </a:pPr>
            <a:endParaRPr lang="en-US" altLang="zh-CN" sz="2000" b="1"/>
          </a:p>
        </p:txBody>
      </p:sp>
    </p:spTree>
    <p:extLst>
      <p:ext uri="{BB962C8B-B14F-4D97-AF65-F5344CB8AC3E}">
        <p14:creationId xmlns:p14="http://schemas.microsoft.com/office/powerpoint/2010/main" val="248390585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t>Application 2: Text Categorization</a:t>
            </a:r>
          </a:p>
        </p:txBody>
      </p:sp>
      <p:sp>
        <p:nvSpPr>
          <p:cNvPr id="31747" name="Rectangle 3"/>
          <p:cNvSpPr>
            <a:spLocks noGrp="1" noChangeArrowheads="1"/>
          </p:cNvSpPr>
          <p:nvPr>
            <p:ph type="body" idx="1"/>
          </p:nvPr>
        </p:nvSpPr>
        <p:spPr/>
        <p:txBody>
          <a:bodyPr/>
          <a:lstStyle/>
          <a:p>
            <a:pPr eaLnBrk="1" hangingPunct="1"/>
            <a:r>
              <a:rPr lang="en-US" altLang="zh-CN" smtClean="0"/>
              <a:t>Task: The classification of natural text (or hypertext) documents into a fixed number of predefined categories based on their content.</a:t>
            </a:r>
          </a:p>
          <a:p>
            <a:pPr eaLnBrk="1" hangingPunct="1">
              <a:buFont typeface="Wingdings" panose="05000000000000000000" pitchFamily="2" charset="2"/>
              <a:buNone/>
            </a:pPr>
            <a:r>
              <a:rPr lang="en-US" altLang="zh-CN" smtClean="0"/>
              <a:t>   </a:t>
            </a:r>
            <a:r>
              <a:rPr lang="en-US" altLang="zh-CN" sz="2400"/>
              <a:t>- email filtering, web searching, sorting documents by topic, etc..</a:t>
            </a:r>
          </a:p>
          <a:p>
            <a:pPr eaLnBrk="1" hangingPunct="1"/>
            <a:r>
              <a:rPr lang="en-US" altLang="zh-CN" smtClean="0"/>
              <a:t>A document can be assigned to more than one category, so this can be viewed as a series of binary classification problems, one for each category</a:t>
            </a:r>
          </a:p>
          <a:p>
            <a:pPr eaLnBrk="1" hangingPunct="1"/>
            <a:endParaRPr lang="en-US" altLang="zh-CN" smtClean="0"/>
          </a:p>
        </p:txBody>
      </p:sp>
    </p:spTree>
    <p:extLst>
      <p:ext uri="{BB962C8B-B14F-4D97-AF65-F5344CB8AC3E}">
        <p14:creationId xmlns:p14="http://schemas.microsoft.com/office/powerpoint/2010/main" val="303477820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2074864" y="304801"/>
            <a:ext cx="8593137"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3000">
                <a:solidFill>
                  <a:schemeClr val="tx1"/>
                </a:solidFill>
                <a:latin typeface="Arial" panose="020B0604020202020204" pitchFamily="34" charset="0"/>
                <a:ea typeface="SimSun" panose="02010600030101010101" pitchFamily="2" charset="-122"/>
              </a:defRPr>
            </a:lvl1pPr>
            <a:lvl2pPr marL="669925" indent="-325438" defTabSz="1008063">
              <a:spcBef>
                <a:spcPct val="20000"/>
              </a:spcBef>
              <a:buClr>
                <a:schemeClr val="accent2"/>
              </a:buClr>
              <a:buSzPct val="6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chemeClr val="tx1"/>
                </a:solidFill>
                <a:latin typeface="Arial" panose="020B0604020202020204" pitchFamily="34" charset="0"/>
                <a:ea typeface="SimSun" panose="02010600030101010101" pitchFamily="2" charset="-122"/>
              </a:defRPr>
            </a:lvl2pPr>
            <a:lvl3pPr marL="1022350" indent="-350838"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chemeClr val="tx1"/>
                </a:solidFill>
                <a:latin typeface="Arial" panose="020B0604020202020204" pitchFamily="34" charset="0"/>
                <a:ea typeface="SimSun" panose="02010600030101010101" pitchFamily="2" charset="-122"/>
              </a:defRPr>
            </a:lvl3pPr>
            <a:lvl4pPr marL="1339850" indent="-315913" defTabSz="1008063">
              <a:spcBef>
                <a:spcPct val="20000"/>
              </a:spcBef>
              <a:buClr>
                <a:schemeClr val="accent2"/>
              </a:buClr>
              <a:buSzPct val="7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4pPr>
            <a:lvl5pPr marL="1681163" indent="-339725" defTabSz="1008063">
              <a:spcBef>
                <a:spcPct val="20000"/>
              </a:spcBef>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5pPr>
            <a:lvl6pPr marL="21383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6pPr>
            <a:lvl7pPr marL="25955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7pPr>
            <a:lvl8pPr marL="30527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8pPr>
            <a:lvl9pPr marL="35099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GB" altLang="zh-CN" sz="4200">
                <a:solidFill>
                  <a:schemeClr val="tx2"/>
                </a:solidFill>
                <a:latin typeface="Garamond" panose="02020404030301010803" pitchFamily="18" charset="0"/>
              </a:rPr>
              <a:t>Representation of Text</a:t>
            </a:r>
          </a:p>
        </p:txBody>
      </p:sp>
      <p:sp>
        <p:nvSpPr>
          <p:cNvPr id="32771" name="Rectangle 5"/>
          <p:cNvSpPr>
            <a:spLocks noChangeArrowheads="1"/>
          </p:cNvSpPr>
          <p:nvPr/>
        </p:nvSpPr>
        <p:spPr bwMode="auto">
          <a:xfrm>
            <a:off x="1905000" y="1371600"/>
            <a:ext cx="8077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77825" indent="-377825"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3000">
                <a:solidFill>
                  <a:schemeClr val="tx1"/>
                </a:solidFill>
                <a:latin typeface="Arial" panose="020B0604020202020204" pitchFamily="34" charset="0"/>
                <a:ea typeface="SimSun" panose="02010600030101010101" pitchFamily="2" charset="-122"/>
              </a:defRPr>
            </a:lvl1pPr>
            <a:lvl2pPr marL="819150" indent="-315913" defTabSz="1008063">
              <a:spcBef>
                <a:spcPct val="20000"/>
              </a:spcBef>
              <a:buClr>
                <a:schemeClr val="accent2"/>
              </a:buClr>
              <a:buSzPct val="6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chemeClr val="tx1"/>
                </a:solidFill>
                <a:latin typeface="Arial" panose="020B0604020202020204" pitchFamily="34" charset="0"/>
                <a:ea typeface="SimSun" panose="02010600030101010101" pitchFamily="2" charset="-122"/>
              </a:defRPr>
            </a:lvl2pPr>
            <a:lvl3pPr marL="1260475" indent="-252413"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chemeClr val="tx1"/>
                </a:solidFill>
                <a:latin typeface="Arial" panose="020B0604020202020204" pitchFamily="34" charset="0"/>
                <a:ea typeface="SimSun" panose="02010600030101010101" pitchFamily="2" charset="-122"/>
              </a:defRPr>
            </a:lvl3pPr>
            <a:lvl4pPr marL="1763713" indent="-252413" defTabSz="1008063">
              <a:spcBef>
                <a:spcPct val="20000"/>
              </a:spcBef>
              <a:buClr>
                <a:schemeClr val="accent2"/>
              </a:buClr>
              <a:buSzPct val="7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4pPr>
            <a:lvl5pPr marL="2268538" indent="-252413" defTabSz="1008063">
              <a:spcBef>
                <a:spcPct val="20000"/>
              </a:spcBef>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5pPr>
            <a:lvl6pPr marL="27257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6pPr>
            <a:lvl7pPr marL="31829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7pPr>
            <a:lvl8pPr marL="36401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8pPr>
            <a:lvl9pPr marL="40973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9pPr>
          </a:lstStyle>
          <a:p>
            <a:pPr eaLnBrk="1" hangingPunct="1">
              <a:buFont typeface="Wingdings" panose="05000000000000000000" pitchFamily="2" charset="2"/>
              <a:buNone/>
            </a:pPr>
            <a:r>
              <a:rPr lang="en-GB" altLang="zh-CN" sz="2400"/>
              <a:t>IR</a:t>
            </a:r>
            <a:r>
              <a:rPr lang="en-GB" altLang="zh-CN" sz="2400">
                <a:latin typeface="Tahoma" panose="020B0604030504040204" pitchFamily="34" charset="0"/>
              </a:rPr>
              <a:t>’</a:t>
            </a:r>
            <a:r>
              <a:rPr lang="en-GB" altLang="zh-CN" sz="2400"/>
              <a:t>s vector space model (aka bag-of-words representation)</a:t>
            </a:r>
          </a:p>
          <a:p>
            <a:pPr eaLnBrk="1" hangingPunct="1"/>
            <a:r>
              <a:rPr lang="en-GB" altLang="zh-CN" sz="2400"/>
              <a:t>A doc is represented by a vector indexed by a pre-fixed set or dictionary of terms</a:t>
            </a:r>
          </a:p>
          <a:p>
            <a:pPr eaLnBrk="1" hangingPunct="1"/>
            <a:r>
              <a:rPr lang="en-GB" altLang="zh-CN" sz="2400"/>
              <a:t>Values of an entry can be binary or weights</a:t>
            </a:r>
          </a:p>
          <a:p>
            <a:pPr eaLnBrk="1" hangingPunct="1"/>
            <a:endParaRPr lang="en-GB" altLang="zh-CN" sz="2400"/>
          </a:p>
          <a:p>
            <a:pPr eaLnBrk="1" hangingPunct="1"/>
            <a:endParaRPr lang="en-GB" altLang="zh-CN" sz="2400"/>
          </a:p>
          <a:p>
            <a:pPr eaLnBrk="1" hangingPunct="1"/>
            <a:endParaRPr lang="en-GB" altLang="zh-CN" sz="2400"/>
          </a:p>
          <a:p>
            <a:pPr eaLnBrk="1" hangingPunct="1"/>
            <a:r>
              <a:rPr lang="en-GB" altLang="zh-CN" sz="2400"/>
              <a:t>Normalization, stop words, word stems </a:t>
            </a:r>
          </a:p>
          <a:p>
            <a:pPr eaLnBrk="1" hangingPunct="1"/>
            <a:r>
              <a:rPr lang="en-GB" altLang="zh-CN" sz="2400"/>
              <a:t>Doc x =&gt; </a:t>
            </a:r>
            <a:r>
              <a:rPr lang="en-US" altLang="zh-CN" sz="2400" b="1"/>
              <a:t>φ</a:t>
            </a:r>
            <a:r>
              <a:rPr lang="en-US" altLang="zh-CN" sz="2400"/>
              <a:t>(</a:t>
            </a:r>
            <a:r>
              <a:rPr lang="en-US" altLang="zh-CN" sz="2400" i="1"/>
              <a:t>x</a:t>
            </a:r>
            <a:r>
              <a:rPr lang="en-US" altLang="zh-CN" sz="2400"/>
              <a:t>)</a:t>
            </a:r>
            <a:endParaRPr lang="en-GB" altLang="zh-CN" sz="2400"/>
          </a:p>
          <a:p>
            <a:pPr eaLnBrk="1" hangingPunct="1">
              <a:buFont typeface="Wingdings" panose="05000000000000000000" pitchFamily="2" charset="2"/>
              <a:buNone/>
            </a:pPr>
            <a:r>
              <a:rPr lang="en-GB" altLang="zh-CN"/>
              <a:t>    </a:t>
            </a:r>
          </a:p>
        </p:txBody>
      </p:sp>
      <p:pic>
        <p:nvPicPr>
          <p:cNvPr id="32772" name="Picture 7" descr="figu15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1"/>
            <a:ext cx="26670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13646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mtClean="0"/>
              <a:t>Text Categorization using SVM</a:t>
            </a:r>
          </a:p>
        </p:txBody>
      </p:sp>
      <p:sp>
        <p:nvSpPr>
          <p:cNvPr id="33795" name="Rectangle 3"/>
          <p:cNvSpPr>
            <a:spLocks noGrp="1" noChangeArrowheads="1"/>
          </p:cNvSpPr>
          <p:nvPr>
            <p:ph type="body" idx="1"/>
          </p:nvPr>
        </p:nvSpPr>
        <p:spPr/>
        <p:txBody>
          <a:bodyPr/>
          <a:lstStyle/>
          <a:p>
            <a:pPr eaLnBrk="1" hangingPunct="1"/>
            <a:r>
              <a:rPr lang="en-US" altLang="zh-CN" sz="2400" b="1"/>
              <a:t>The distance between two documents is φ(</a:t>
            </a:r>
            <a:r>
              <a:rPr lang="en-US" altLang="zh-CN" sz="2400" b="1" i="1"/>
              <a:t>x</a:t>
            </a:r>
            <a:r>
              <a:rPr lang="en-US" altLang="zh-CN" sz="2400" b="1"/>
              <a:t>)·φ(</a:t>
            </a:r>
            <a:r>
              <a:rPr lang="en-US" altLang="zh-CN" sz="2400" b="1" i="1"/>
              <a:t>z)</a:t>
            </a:r>
            <a:r>
              <a:rPr lang="en-US" altLang="zh-CN" sz="2400" b="1"/>
              <a:t> </a:t>
            </a:r>
          </a:p>
          <a:p>
            <a:pPr eaLnBrk="1" hangingPunct="1">
              <a:buFont typeface="Wingdings" panose="05000000000000000000" pitchFamily="2" charset="2"/>
              <a:buNone/>
            </a:pPr>
            <a:r>
              <a:rPr lang="en-US" altLang="zh-CN" sz="2400" b="1"/>
              <a:t>    </a:t>
            </a:r>
          </a:p>
          <a:p>
            <a:pPr eaLnBrk="1" hangingPunct="1"/>
            <a:r>
              <a:rPr lang="en-US" altLang="zh-CN" sz="2400" b="1" i="1"/>
              <a:t>K</a:t>
            </a:r>
            <a:r>
              <a:rPr lang="en-US" altLang="zh-CN" sz="2400" b="1"/>
              <a:t>(</a:t>
            </a:r>
            <a:r>
              <a:rPr lang="en-US" altLang="zh-CN" sz="2400" b="1" i="1"/>
              <a:t>x,z</a:t>
            </a:r>
            <a:r>
              <a:rPr lang="en-US" altLang="zh-CN" sz="2400" b="1"/>
              <a:t>) = 〈φ(</a:t>
            </a:r>
            <a:r>
              <a:rPr lang="en-US" altLang="zh-CN" sz="2400" b="1" i="1"/>
              <a:t>x</a:t>
            </a:r>
            <a:r>
              <a:rPr lang="en-US" altLang="zh-CN" sz="2400" b="1"/>
              <a:t>)·φ(</a:t>
            </a:r>
            <a:r>
              <a:rPr lang="en-US" altLang="zh-CN" sz="2400" b="1" i="1"/>
              <a:t>z</a:t>
            </a:r>
            <a:r>
              <a:rPr lang="en-US" altLang="zh-CN" sz="2400" b="1"/>
              <a:t>) is a valid kernel, SVM can be used with </a:t>
            </a:r>
            <a:r>
              <a:rPr lang="en-US" altLang="zh-CN" sz="2400" b="1" i="1"/>
              <a:t>K</a:t>
            </a:r>
            <a:r>
              <a:rPr lang="en-US" altLang="zh-CN" sz="2400" b="1"/>
              <a:t>(</a:t>
            </a:r>
            <a:r>
              <a:rPr lang="en-US" altLang="zh-CN" sz="2400" b="1" i="1"/>
              <a:t>x,z</a:t>
            </a:r>
            <a:r>
              <a:rPr lang="en-US" altLang="zh-CN" sz="2400" b="1"/>
              <a:t>) for discrimination. </a:t>
            </a:r>
          </a:p>
          <a:p>
            <a:pPr eaLnBrk="1" hangingPunct="1">
              <a:buFont typeface="Wingdings" panose="05000000000000000000" pitchFamily="2" charset="2"/>
              <a:buNone/>
            </a:pPr>
            <a:endParaRPr lang="en-US" altLang="zh-CN" sz="2400" b="1"/>
          </a:p>
          <a:p>
            <a:pPr eaLnBrk="1" hangingPunct="1"/>
            <a:r>
              <a:rPr lang="en-US" altLang="zh-CN" sz="2400" b="1"/>
              <a:t>Why SVM?</a:t>
            </a:r>
          </a:p>
          <a:p>
            <a:pPr eaLnBrk="1" hangingPunct="1">
              <a:buFont typeface="Wingdings" panose="05000000000000000000" pitchFamily="2" charset="2"/>
              <a:buNone/>
            </a:pPr>
            <a:r>
              <a:rPr lang="en-US" altLang="zh-CN" sz="2000" b="1"/>
              <a:t>   -</a:t>
            </a:r>
            <a:r>
              <a:rPr lang="en-GB" altLang="zh-CN" sz="2000" b="1"/>
              <a:t>High dimensional input space</a:t>
            </a:r>
          </a:p>
          <a:p>
            <a:pPr eaLnBrk="1" hangingPunct="1">
              <a:buFont typeface="Wingdings" panose="05000000000000000000" pitchFamily="2" charset="2"/>
              <a:buNone/>
            </a:pPr>
            <a:r>
              <a:rPr lang="en-GB" altLang="zh-CN" sz="2000" b="1"/>
              <a:t>   -Few irrelevant features (dense concept)</a:t>
            </a:r>
          </a:p>
          <a:p>
            <a:pPr eaLnBrk="1" hangingPunct="1">
              <a:buFont typeface="Wingdings" panose="05000000000000000000" pitchFamily="2" charset="2"/>
              <a:buNone/>
            </a:pPr>
            <a:r>
              <a:rPr lang="en-GB" altLang="zh-CN" sz="2000" b="1"/>
              <a:t>   -Sparse document vectors (sparse instances)</a:t>
            </a:r>
          </a:p>
          <a:p>
            <a:pPr eaLnBrk="1" hangingPunct="1">
              <a:buFont typeface="Wingdings" panose="05000000000000000000" pitchFamily="2" charset="2"/>
              <a:buNone/>
            </a:pPr>
            <a:r>
              <a:rPr lang="en-GB" altLang="zh-CN" sz="2000" b="1"/>
              <a:t>   -Text categorization problems are linearly separable</a:t>
            </a:r>
            <a:endParaRPr lang="en-US" altLang="zh-CN" sz="2000" b="1"/>
          </a:p>
        </p:txBody>
      </p:sp>
    </p:spTree>
    <p:extLst>
      <p:ext uri="{BB962C8B-B14F-4D97-AF65-F5344CB8AC3E}">
        <p14:creationId xmlns:p14="http://schemas.microsoft.com/office/powerpoint/2010/main" val="211110356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05000" y="228600"/>
            <a:ext cx="8229600" cy="712788"/>
          </a:xfrm>
        </p:spPr>
        <p:txBody>
          <a:bodyPr/>
          <a:lstStyle/>
          <a:p>
            <a:pPr eaLnBrk="1" hangingPunct="1"/>
            <a:r>
              <a:rPr lang="en-US" altLang="zh-CN" sz="3800"/>
              <a:t>Some Issues</a:t>
            </a:r>
          </a:p>
        </p:txBody>
      </p:sp>
      <p:sp>
        <p:nvSpPr>
          <p:cNvPr id="34819" name="Rectangle 3"/>
          <p:cNvSpPr>
            <a:spLocks noGrp="1" noChangeArrowheads="1"/>
          </p:cNvSpPr>
          <p:nvPr>
            <p:ph type="body" idx="1"/>
          </p:nvPr>
        </p:nvSpPr>
        <p:spPr>
          <a:xfrm>
            <a:off x="1905000" y="1143000"/>
            <a:ext cx="8229600" cy="5257800"/>
          </a:xfrm>
        </p:spPr>
        <p:txBody>
          <a:bodyPr/>
          <a:lstStyle/>
          <a:p>
            <a:pPr eaLnBrk="1" hangingPunct="1">
              <a:lnSpc>
                <a:spcPct val="80000"/>
              </a:lnSpc>
            </a:pPr>
            <a:r>
              <a:rPr lang="en-US" altLang="zh-CN" sz="2400" b="1"/>
              <a:t>Choice of kernel</a:t>
            </a:r>
          </a:p>
          <a:p>
            <a:pPr eaLnBrk="1" hangingPunct="1">
              <a:lnSpc>
                <a:spcPct val="80000"/>
              </a:lnSpc>
              <a:buFont typeface="Wingdings" panose="05000000000000000000" pitchFamily="2" charset="2"/>
              <a:buNone/>
            </a:pPr>
            <a:r>
              <a:rPr lang="en-US" altLang="zh-CN" sz="2000" b="1"/>
              <a:t>    - Gaussian or polynomial kernel is default</a:t>
            </a:r>
          </a:p>
          <a:p>
            <a:pPr eaLnBrk="1" hangingPunct="1">
              <a:lnSpc>
                <a:spcPct val="80000"/>
              </a:lnSpc>
              <a:buFont typeface="Wingdings" panose="05000000000000000000" pitchFamily="2" charset="2"/>
              <a:buNone/>
            </a:pPr>
            <a:r>
              <a:rPr lang="en-US" altLang="zh-CN" sz="2000" b="1"/>
              <a:t>    - if ineffective, more elaborate kernels are needed</a:t>
            </a:r>
          </a:p>
          <a:p>
            <a:pPr eaLnBrk="1" hangingPunct="1">
              <a:lnSpc>
                <a:spcPct val="80000"/>
              </a:lnSpc>
              <a:buFont typeface="Wingdings" panose="05000000000000000000" pitchFamily="2" charset="2"/>
              <a:buNone/>
            </a:pPr>
            <a:r>
              <a:rPr lang="en-US" altLang="zh-CN" sz="2000" b="1"/>
              <a:t>    - domain experts can give assistance in formulating appropriate similarity measures</a:t>
            </a:r>
          </a:p>
          <a:p>
            <a:pPr eaLnBrk="1" hangingPunct="1">
              <a:lnSpc>
                <a:spcPct val="80000"/>
              </a:lnSpc>
              <a:buFont typeface="Wingdings" panose="05000000000000000000" pitchFamily="2" charset="2"/>
              <a:buNone/>
            </a:pPr>
            <a:endParaRPr lang="en-US" altLang="zh-CN" sz="2000" b="1"/>
          </a:p>
          <a:p>
            <a:pPr eaLnBrk="1" hangingPunct="1">
              <a:lnSpc>
                <a:spcPct val="80000"/>
              </a:lnSpc>
            </a:pPr>
            <a:r>
              <a:rPr lang="en-US" altLang="zh-CN" sz="2400" b="1"/>
              <a:t>Choice of kernel parameters</a:t>
            </a:r>
          </a:p>
          <a:p>
            <a:pPr eaLnBrk="1" hangingPunct="1">
              <a:lnSpc>
                <a:spcPct val="80000"/>
              </a:lnSpc>
              <a:buFont typeface="Wingdings" panose="05000000000000000000" pitchFamily="2" charset="2"/>
              <a:buNone/>
            </a:pPr>
            <a:r>
              <a:rPr lang="en-US" altLang="zh-CN" sz="2000" b="1"/>
              <a:t>   - e.g. </a:t>
            </a:r>
            <a:r>
              <a:rPr lang="en-CA" altLang="zh-CN" sz="2000" b="1"/>
              <a:t>σ in Gaussian kernel</a:t>
            </a:r>
          </a:p>
          <a:p>
            <a:pPr eaLnBrk="1" hangingPunct="1">
              <a:lnSpc>
                <a:spcPct val="80000"/>
              </a:lnSpc>
              <a:buFont typeface="Wingdings" panose="05000000000000000000" pitchFamily="2" charset="2"/>
              <a:buNone/>
            </a:pPr>
            <a:r>
              <a:rPr lang="en-US" altLang="zh-CN" sz="2000" b="1"/>
              <a:t>   - </a:t>
            </a:r>
            <a:r>
              <a:rPr lang="en-CA" altLang="zh-CN" sz="2000" b="1"/>
              <a:t>σ is the distance between closest points with different classifications </a:t>
            </a:r>
          </a:p>
          <a:p>
            <a:pPr eaLnBrk="1" hangingPunct="1">
              <a:lnSpc>
                <a:spcPct val="80000"/>
              </a:lnSpc>
              <a:buFont typeface="Wingdings" panose="05000000000000000000" pitchFamily="2" charset="2"/>
              <a:buNone/>
            </a:pPr>
            <a:r>
              <a:rPr lang="en-US" altLang="zh-CN" sz="2000" b="1"/>
              <a:t>   -</a:t>
            </a:r>
            <a:r>
              <a:rPr lang="en-CA" altLang="zh-CN" sz="2000" b="1"/>
              <a:t> In the absence of reliable criteria, applications rely on the use of a validation set or cross-validation to set such parameters. </a:t>
            </a:r>
          </a:p>
          <a:p>
            <a:pPr eaLnBrk="1" hangingPunct="1">
              <a:lnSpc>
                <a:spcPct val="80000"/>
              </a:lnSpc>
              <a:buFont typeface="Wingdings" panose="05000000000000000000" pitchFamily="2" charset="2"/>
              <a:buNone/>
            </a:pPr>
            <a:endParaRPr lang="en-CA" altLang="zh-CN" sz="2000" b="1"/>
          </a:p>
          <a:p>
            <a:pPr eaLnBrk="1" hangingPunct="1">
              <a:lnSpc>
                <a:spcPct val="80000"/>
              </a:lnSpc>
            </a:pPr>
            <a:r>
              <a:rPr lang="en-US" altLang="zh-CN" sz="2400" b="1"/>
              <a:t>Optimization criterion</a:t>
            </a:r>
            <a:r>
              <a:rPr lang="en-US" altLang="zh-CN" sz="2100"/>
              <a:t> – Hard margin v.s. Soft margin</a:t>
            </a:r>
          </a:p>
          <a:p>
            <a:pPr eaLnBrk="1" hangingPunct="1">
              <a:lnSpc>
                <a:spcPct val="80000"/>
              </a:lnSpc>
              <a:buFont typeface="Wingdings" panose="05000000000000000000" pitchFamily="2" charset="2"/>
              <a:buNone/>
            </a:pPr>
            <a:r>
              <a:rPr lang="en-US" altLang="zh-CN" sz="2000" b="1"/>
              <a:t>   - a lengthy series of experiments in which various parameters are tested </a:t>
            </a:r>
          </a:p>
        </p:txBody>
      </p:sp>
    </p:spTree>
    <p:extLst>
      <p:ext uri="{BB962C8B-B14F-4D97-AF65-F5344CB8AC3E}">
        <p14:creationId xmlns:p14="http://schemas.microsoft.com/office/powerpoint/2010/main" val="415157020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352" y="73469"/>
            <a:ext cx="10515600" cy="1325563"/>
          </a:xfrm>
        </p:spPr>
        <p:txBody>
          <a:bodyPr/>
          <a:lstStyle/>
          <a:p>
            <a:r>
              <a:rPr lang="en-IN" dirty="0" smtClean="0"/>
              <a:t>Decision Tree Regression </a:t>
            </a:r>
            <a:endParaRPr lang="en-IN" dirty="0"/>
          </a:p>
        </p:txBody>
      </p:sp>
      <p:sp>
        <p:nvSpPr>
          <p:cNvPr id="3" name="Content Placeholder 2"/>
          <p:cNvSpPr>
            <a:spLocks noGrp="1"/>
          </p:cNvSpPr>
          <p:nvPr>
            <p:ph idx="1"/>
          </p:nvPr>
        </p:nvSpPr>
        <p:spPr>
          <a:xfrm>
            <a:off x="838200" y="1399032"/>
            <a:ext cx="10515600" cy="5138928"/>
          </a:xfrm>
        </p:spPr>
        <p:txBody>
          <a:bodyPr>
            <a:normAutofit fontScale="92500"/>
          </a:bodyPr>
          <a:lstStyle/>
          <a:p>
            <a:r>
              <a:rPr lang="en-US" dirty="0"/>
              <a:t>Decision tree builds regression or classification models in the form of a tree structure. </a:t>
            </a:r>
            <a:endParaRPr lang="en-US" dirty="0" smtClean="0"/>
          </a:p>
          <a:p>
            <a:r>
              <a:rPr lang="en-US" dirty="0" smtClean="0"/>
              <a:t>It </a:t>
            </a:r>
            <a:r>
              <a:rPr lang="en-US" dirty="0"/>
              <a:t>brakes down a dataset into smaller and smaller subsets while at the same time an associated decision tree is incrementally developed. </a:t>
            </a:r>
            <a:endParaRPr lang="en-US" dirty="0" smtClean="0"/>
          </a:p>
          <a:p>
            <a:r>
              <a:rPr lang="en-US" dirty="0" smtClean="0"/>
              <a:t>The </a:t>
            </a:r>
            <a:r>
              <a:rPr lang="en-US" dirty="0"/>
              <a:t>final result is a tree with </a:t>
            </a:r>
            <a:r>
              <a:rPr lang="en-US" b="1" dirty="0"/>
              <a:t>decision nodes</a:t>
            </a:r>
            <a:r>
              <a:rPr lang="en-US" dirty="0"/>
              <a:t> and </a:t>
            </a:r>
            <a:r>
              <a:rPr lang="en-US" b="1" dirty="0"/>
              <a:t>leaf nodes</a:t>
            </a:r>
            <a:r>
              <a:rPr lang="en-US" dirty="0" smtClean="0"/>
              <a:t>.</a:t>
            </a:r>
          </a:p>
          <a:p>
            <a:r>
              <a:rPr lang="en-US" dirty="0"/>
              <a:t>A decision node (e.g., Outlook) has two or more branches (e.g., Sunny, Overcast and Rainy), each representing values for the attribute tested. </a:t>
            </a:r>
            <a:endParaRPr lang="en-US" dirty="0" smtClean="0"/>
          </a:p>
          <a:p>
            <a:r>
              <a:rPr lang="en-US" dirty="0" smtClean="0"/>
              <a:t>Leaf </a:t>
            </a:r>
            <a:r>
              <a:rPr lang="en-US" dirty="0"/>
              <a:t>node (e.g., Hours Played) represents a decision on the numerical target. </a:t>
            </a:r>
            <a:endParaRPr lang="en-US" dirty="0" smtClean="0"/>
          </a:p>
          <a:p>
            <a:r>
              <a:rPr lang="en-US" dirty="0" smtClean="0"/>
              <a:t>The </a:t>
            </a:r>
            <a:r>
              <a:rPr lang="en-US" dirty="0"/>
              <a:t>topmost decision node in a tree which corresponds to the best predictor called </a:t>
            </a:r>
            <a:r>
              <a:rPr lang="en-US" b="1" dirty="0"/>
              <a:t>root node</a:t>
            </a:r>
            <a:r>
              <a:rPr lang="en-US" dirty="0"/>
              <a:t>. </a:t>
            </a:r>
            <a:endParaRPr lang="en-US" dirty="0" smtClean="0"/>
          </a:p>
          <a:p>
            <a:r>
              <a:rPr lang="en-US" dirty="0" smtClean="0"/>
              <a:t>Decision </a:t>
            </a:r>
            <a:r>
              <a:rPr lang="en-US" dirty="0"/>
              <a:t>trees can handle both categorical and numerical data. </a:t>
            </a:r>
            <a:endParaRPr lang="en-IN" dirty="0"/>
          </a:p>
        </p:txBody>
      </p:sp>
    </p:spTree>
    <p:extLst>
      <p:ext uri="{BB962C8B-B14F-4D97-AF65-F5344CB8AC3E}">
        <p14:creationId xmlns:p14="http://schemas.microsoft.com/office/powerpoint/2010/main" val="11263557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 Regression</a:t>
            </a:r>
            <a:endParaRPr lang="en-IN" dirty="0"/>
          </a:p>
        </p:txBody>
      </p:sp>
      <p:pic>
        <p:nvPicPr>
          <p:cNvPr id="4" name="Picture 3" descr="http://www.saedsayad.com/images/Decision_tree_r1.png"/>
          <p:cNvPicPr/>
          <p:nvPr/>
        </p:nvPicPr>
        <p:blipFill>
          <a:blip r:embed="rId2">
            <a:extLst>
              <a:ext uri="{28A0092B-C50C-407E-A947-70E740481C1C}">
                <a14:useLocalDpi xmlns:a14="http://schemas.microsoft.com/office/drawing/2010/main" val="0"/>
              </a:ext>
            </a:extLst>
          </a:blip>
          <a:srcRect/>
          <a:stretch>
            <a:fillRect/>
          </a:stretch>
        </p:blipFill>
        <p:spPr bwMode="auto">
          <a:xfrm>
            <a:off x="917892" y="2144458"/>
            <a:ext cx="10036620" cy="4210622"/>
          </a:xfrm>
          <a:prstGeom prst="rect">
            <a:avLst/>
          </a:prstGeom>
          <a:noFill/>
          <a:ln>
            <a:noFill/>
          </a:ln>
        </p:spPr>
      </p:pic>
    </p:spTree>
    <p:extLst>
      <p:ext uri="{BB962C8B-B14F-4D97-AF65-F5344CB8AC3E}">
        <p14:creationId xmlns:p14="http://schemas.microsoft.com/office/powerpoint/2010/main" val="1167394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xmlns="" id="{9F10CE33-EF15-4729-BE3C-A82F35C60420}"/>
              </a:ext>
            </a:extLst>
          </p:cNvPr>
          <p:cNvSpPr>
            <a:spLocks noGrp="1"/>
          </p:cNvSpPr>
          <p:nvPr>
            <p:ph idx="1"/>
          </p:nvPr>
        </p:nvSpPr>
        <p:spPr>
          <a:xfrm>
            <a:off x="838200" y="1825625"/>
            <a:ext cx="10515600" cy="521649"/>
          </a:xfrm>
        </p:spPr>
        <p:txBody>
          <a:bodyPr>
            <a:noAutofit/>
          </a:bodyPr>
          <a:lstStyle/>
          <a:p>
            <a:r>
              <a:rPr lang="en-IN" sz="2400" b="1" dirty="0"/>
              <a:t>Variance</a:t>
            </a:r>
          </a:p>
          <a:p>
            <a:r>
              <a:rPr lang="en-US" sz="2400" dirty="0"/>
              <a:t> Since squares of both positive and negative real numbers are always positive, the variance is always positive.</a:t>
            </a:r>
            <a:r>
              <a:rPr lang="en-IN" sz="2400" b="1" dirty="0"/>
              <a:t> </a:t>
            </a:r>
            <a:endParaRPr lang="en-IN" sz="2400" dirty="0"/>
          </a:p>
        </p:txBody>
      </p:sp>
      <p:pic>
        <p:nvPicPr>
          <p:cNvPr id="6146" name="Picture 2" descr="variance">
            <a:extLst>
              <a:ext uri="{FF2B5EF4-FFF2-40B4-BE49-F238E27FC236}">
                <a16:creationId xmlns:a16="http://schemas.microsoft.com/office/drawing/2014/main" xmlns="" id="{4491F295-B603-4E3E-93DC-DE920111D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194" y="3695306"/>
            <a:ext cx="3681061" cy="180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885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sp>
        <p:nvSpPr>
          <p:cNvPr id="3" name="Content Placeholder 2"/>
          <p:cNvSpPr>
            <a:spLocks noGrp="1"/>
          </p:cNvSpPr>
          <p:nvPr>
            <p:ph idx="1"/>
          </p:nvPr>
        </p:nvSpPr>
        <p:spPr/>
        <p:txBody>
          <a:bodyPr/>
          <a:lstStyle/>
          <a:p>
            <a:r>
              <a:rPr lang="en-US" dirty="0"/>
              <a:t>The core algorithm for building decision trees called </a:t>
            </a:r>
            <a:r>
              <a:rPr lang="en-US" b="1" dirty="0"/>
              <a:t>ID3</a:t>
            </a:r>
            <a:r>
              <a:rPr lang="en-US" dirty="0"/>
              <a:t> by J. R. Quinlan which employs a top-down, greedy search through the space of possible branches with no backtracking. </a:t>
            </a:r>
            <a:endParaRPr lang="en-US" dirty="0" smtClean="0"/>
          </a:p>
          <a:p>
            <a:r>
              <a:rPr lang="en-US" dirty="0" smtClean="0"/>
              <a:t>The </a:t>
            </a:r>
            <a:r>
              <a:rPr lang="en-US" dirty="0"/>
              <a:t>ID3 algorithm can be used to construct a decision tree for regression by replacing Information Gain with </a:t>
            </a:r>
            <a:r>
              <a:rPr lang="en-US" i="1" dirty="0"/>
              <a:t>Standard Deviation</a:t>
            </a:r>
            <a:r>
              <a:rPr lang="en-US" dirty="0"/>
              <a:t> </a:t>
            </a:r>
            <a:r>
              <a:rPr lang="en-US" i="1" dirty="0"/>
              <a:t>Reduction</a:t>
            </a:r>
            <a:r>
              <a:rPr lang="en-US" dirty="0"/>
              <a:t>.</a:t>
            </a:r>
            <a:endParaRPr lang="en-IN" dirty="0"/>
          </a:p>
        </p:txBody>
      </p:sp>
    </p:spTree>
    <p:extLst>
      <p:ext uri="{BB962C8B-B14F-4D97-AF65-F5344CB8AC3E}">
        <p14:creationId xmlns:p14="http://schemas.microsoft.com/office/powerpoint/2010/main" val="2030760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pic>
        <p:nvPicPr>
          <p:cNvPr id="27650" name="Picture 2" descr="https://cdn-images-1.medium.com/max/2000/1*EoWJ8bxc-iqBS-dF-XxsB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714" y="1590421"/>
            <a:ext cx="11440572"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0488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pic>
        <p:nvPicPr>
          <p:cNvPr id="50178" name="Picture 2" descr="https://cdn-images-1.medium.com/max/2000/1*wQjVzx7zCVb87htqk46v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29" y="1567597"/>
            <a:ext cx="10857471"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649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sp>
        <p:nvSpPr>
          <p:cNvPr id="3" name="Content Placeholder 2"/>
          <p:cNvSpPr>
            <a:spLocks noGrp="1"/>
          </p:cNvSpPr>
          <p:nvPr>
            <p:ph idx="1"/>
          </p:nvPr>
        </p:nvSpPr>
        <p:spPr/>
        <p:txBody>
          <a:bodyPr/>
          <a:lstStyle/>
          <a:p>
            <a:pPr marL="0" indent="0">
              <a:buNone/>
            </a:pPr>
            <a:r>
              <a:rPr lang="en-US" dirty="0"/>
              <a:t>1.compute the entropy for data-set</a:t>
            </a:r>
          </a:p>
          <a:p>
            <a:pPr marL="0" indent="0">
              <a:buNone/>
            </a:pPr>
            <a:r>
              <a:rPr lang="en-US" dirty="0"/>
              <a:t>2.for every attribute/feature:</a:t>
            </a:r>
          </a:p>
          <a:p>
            <a:pPr marL="0" indent="0">
              <a:buNone/>
            </a:pPr>
            <a:r>
              <a:rPr lang="en-US" dirty="0"/>
              <a:t>       1.calculate entropy for all categorical values</a:t>
            </a:r>
          </a:p>
          <a:p>
            <a:pPr marL="0" indent="0">
              <a:buNone/>
            </a:pPr>
            <a:r>
              <a:rPr lang="en-US" dirty="0"/>
              <a:t>       2.take average information entropy for the current attribute</a:t>
            </a:r>
          </a:p>
          <a:p>
            <a:pPr marL="0" indent="0">
              <a:buNone/>
            </a:pPr>
            <a:r>
              <a:rPr lang="en-US" dirty="0"/>
              <a:t>       3.calculate gain for the current attribute</a:t>
            </a:r>
          </a:p>
          <a:p>
            <a:pPr marL="0" indent="0">
              <a:buNone/>
            </a:pPr>
            <a:r>
              <a:rPr lang="en-US" dirty="0"/>
              <a:t>3. pick the highest gain attribute.</a:t>
            </a:r>
          </a:p>
          <a:p>
            <a:pPr marL="0" indent="0">
              <a:buNone/>
            </a:pPr>
            <a:r>
              <a:rPr lang="en-US" dirty="0"/>
              <a:t>4. Repeat until we get the tree we desired.</a:t>
            </a:r>
            <a:endParaRPr lang="en-IN" dirty="0"/>
          </a:p>
        </p:txBody>
      </p:sp>
    </p:spTree>
    <p:extLst>
      <p:ext uri="{BB962C8B-B14F-4D97-AF65-F5344CB8AC3E}">
        <p14:creationId xmlns:p14="http://schemas.microsoft.com/office/powerpoint/2010/main" val="19651452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Decision Tree </a:t>
            </a:r>
            <a:r>
              <a:rPr lang="en-IN" dirty="0" smtClean="0"/>
              <a:t>Regression</a:t>
            </a:r>
            <a:br>
              <a:rPr lang="en-IN" dirty="0" smtClean="0"/>
            </a:br>
            <a:r>
              <a:rPr lang="en-US" i="1" dirty="0"/>
              <a:t>Compute the entropy for the weather data set:</a:t>
            </a:r>
            <a:endParaRPr lang="en-IN" dirty="0"/>
          </a:p>
        </p:txBody>
      </p:sp>
      <p:pic>
        <p:nvPicPr>
          <p:cNvPr id="51202" name="Picture 2" descr="https://cdn-images-1.medium.com/max/1500/1*Bi168nEdJiVjxFEYD8gOk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206" y="1690688"/>
            <a:ext cx="6345809" cy="472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515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528" y="365125"/>
            <a:ext cx="11247120" cy="1417955"/>
          </a:xfrm>
        </p:spPr>
        <p:txBody>
          <a:bodyPr>
            <a:normAutofit fontScale="90000"/>
          </a:bodyPr>
          <a:lstStyle/>
          <a:p>
            <a:r>
              <a:rPr lang="en-IN" dirty="0"/>
              <a:t>Decision Tree </a:t>
            </a:r>
            <a:r>
              <a:rPr lang="en-IN" dirty="0" smtClean="0"/>
              <a:t>Regression</a:t>
            </a:r>
            <a:br>
              <a:rPr lang="en-IN" dirty="0" smtClean="0"/>
            </a:br>
            <a:r>
              <a:rPr lang="en-US" i="1" dirty="0"/>
              <a:t>For every feature calculate the entropy and information gain</a:t>
            </a:r>
            <a:endParaRPr lang="en-IN" dirty="0"/>
          </a:p>
        </p:txBody>
      </p:sp>
      <p:pic>
        <p:nvPicPr>
          <p:cNvPr id="52226" name="Picture 2" descr="https://cdn-images-1.medium.com/max/1500/1*a-PoohXvGXH-hFCWOVZW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271" y="2131187"/>
            <a:ext cx="89820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63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Pick the highest gain attribute.</a:t>
            </a:r>
            <a:endParaRPr lang="en-IN" dirty="0"/>
          </a:p>
        </p:txBody>
      </p:sp>
      <p:pic>
        <p:nvPicPr>
          <p:cNvPr id="53250" name="Picture 2" descr="https://cdn-images-1.medium.com/max/2000/1*Rf-hFI7Z3kDN4FcjZbmia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83" y="1791272"/>
            <a:ext cx="105537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26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our root node is </a:t>
            </a:r>
            <a:r>
              <a:rPr lang="en-US" b="1" dirty="0"/>
              <a:t>Outlook.</a:t>
            </a:r>
            <a:endParaRPr lang="en-IN" dirty="0"/>
          </a:p>
        </p:txBody>
      </p:sp>
      <p:pic>
        <p:nvPicPr>
          <p:cNvPr id="54274" name="Picture 2" descr="https://cdn-images-1.medium.com/max/1500/1*8jwnLXy4cyIfF6wNbES5O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7" y="1755330"/>
            <a:ext cx="7991729" cy="452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6393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Repeat </a:t>
            </a:r>
            <a:r>
              <a:rPr lang="en-US" dirty="0"/>
              <a:t>the same thing for sub-trees till we get the tree.</a:t>
            </a:r>
            <a:br>
              <a:rPr lang="en-US" dirty="0"/>
            </a:br>
            <a:endParaRPr lang="en-IN" dirty="0"/>
          </a:p>
        </p:txBody>
      </p:sp>
      <p:pic>
        <p:nvPicPr>
          <p:cNvPr id="55299" name="Picture 3" descr="https://cdn-images-1.medium.com/max/2000/1*680un0-onkAEI_chBd0IW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84" y="2249423"/>
            <a:ext cx="11493231" cy="313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076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Final Decision Tree</a:t>
            </a:r>
            <a:endParaRPr lang="en-IN" dirty="0"/>
          </a:p>
        </p:txBody>
      </p:sp>
      <p:pic>
        <p:nvPicPr>
          <p:cNvPr id="56322" name="Picture 2" descr="https://cdn-images-1.medium.com/max/1500/1*TlTzgt8I_5dUSbMZmRKyqQ.jpeg"/>
          <p:cNvPicPr>
            <a:picLocks noChangeAspect="1" noChangeArrowheads="1"/>
          </p:cNvPicPr>
          <p:nvPr/>
        </p:nvPicPr>
        <p:blipFill rotWithShape="1">
          <a:blip r:embed="rId2">
            <a:extLst>
              <a:ext uri="{28A0092B-C50C-407E-A947-70E740481C1C}">
                <a14:useLocalDpi xmlns:a14="http://schemas.microsoft.com/office/drawing/2010/main" val="0"/>
              </a:ext>
            </a:extLst>
          </a:blip>
          <a:srcRect l="3564" t="18274" r="-3517" b="-9138"/>
          <a:stretch/>
        </p:blipFill>
        <p:spPr bwMode="auto">
          <a:xfrm>
            <a:off x="838200" y="1426464"/>
            <a:ext cx="10567416" cy="535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687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xmlns="" id="{9F10CE33-EF15-4729-BE3C-A82F35C60420}"/>
              </a:ext>
            </a:extLst>
          </p:cNvPr>
          <p:cNvSpPr>
            <a:spLocks noGrp="1"/>
          </p:cNvSpPr>
          <p:nvPr>
            <p:ph idx="1"/>
          </p:nvPr>
        </p:nvSpPr>
        <p:spPr>
          <a:xfrm>
            <a:off x="838200" y="1825625"/>
            <a:ext cx="10515600" cy="521649"/>
          </a:xfrm>
        </p:spPr>
        <p:txBody>
          <a:bodyPr>
            <a:noAutofit/>
          </a:bodyPr>
          <a:lstStyle/>
          <a:p>
            <a:r>
              <a:rPr lang="en-IN" b="1" dirty="0"/>
              <a:t>Standard Deviation</a:t>
            </a:r>
          </a:p>
        </p:txBody>
      </p:sp>
      <p:pic>
        <p:nvPicPr>
          <p:cNvPr id="7170" name="Picture 2" descr="standard deviation">
            <a:extLst>
              <a:ext uri="{FF2B5EF4-FFF2-40B4-BE49-F238E27FC236}">
                <a16:creationId xmlns:a16="http://schemas.microsoft.com/office/drawing/2014/main" xmlns="" id="{526EF38C-86F1-48BB-B79D-EA7B0FE5A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947" y="2656346"/>
            <a:ext cx="3517867" cy="193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907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Logistic regression predicts the probability of an outcome that can only have two values (i.e. a dichotomy). </a:t>
            </a:r>
            <a:endParaRPr lang="en-US" dirty="0" smtClean="0"/>
          </a:p>
          <a:p>
            <a:r>
              <a:rPr lang="en-US" dirty="0" smtClean="0"/>
              <a:t>The </a:t>
            </a:r>
            <a:r>
              <a:rPr lang="en-US" dirty="0"/>
              <a:t>prediction is based on the use of one or several predictors (numerical and categorical). </a:t>
            </a:r>
            <a:endParaRPr lang="en-US" dirty="0" smtClean="0"/>
          </a:p>
          <a:p>
            <a:r>
              <a:rPr lang="en-US" dirty="0" smtClean="0"/>
              <a:t>A </a:t>
            </a:r>
            <a:r>
              <a:rPr lang="en-US" dirty="0"/>
              <a:t>linear regression is not appropriate for predicting the value of a binary variable for two reasons:		</a:t>
            </a:r>
          </a:p>
          <a:p>
            <a:r>
              <a:rPr lang="en-US" dirty="0"/>
              <a:t>A linear regression will predict values outside the acceptable range (e.g. predicting </a:t>
            </a:r>
            <a:r>
              <a:rPr lang="en-US" dirty="0" smtClean="0"/>
              <a:t>probabilities outside </a:t>
            </a:r>
            <a:r>
              <a:rPr lang="en-US" dirty="0"/>
              <a:t>the range 0 to 1)</a:t>
            </a:r>
          </a:p>
          <a:p>
            <a:r>
              <a:rPr lang="en-US" dirty="0"/>
              <a:t>Since the dichotomous experiments can only have one of two possible values for each experiment, the residuals will not be normally distributed about the predicted line.</a:t>
            </a:r>
            <a:endParaRPr lang="en-IN" dirty="0"/>
          </a:p>
        </p:txBody>
      </p:sp>
    </p:spTree>
    <p:extLst>
      <p:ext uri="{BB962C8B-B14F-4D97-AF65-F5344CB8AC3E}">
        <p14:creationId xmlns:p14="http://schemas.microsoft.com/office/powerpoint/2010/main" val="18307415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p:txBody>
          <a:bodyPr>
            <a:normAutofit/>
          </a:bodyPr>
          <a:lstStyle/>
          <a:p>
            <a:r>
              <a:rPr lang="en-US" dirty="0"/>
              <a:t>On the other hand, a logistic regression produces a logistic curve, which is limited to values between 0 and 1. </a:t>
            </a:r>
            <a:endParaRPr lang="en-US" dirty="0" smtClean="0"/>
          </a:p>
          <a:p>
            <a:r>
              <a:rPr lang="en-US" dirty="0" smtClean="0"/>
              <a:t>Logistic </a:t>
            </a:r>
            <a:r>
              <a:rPr lang="en-US" dirty="0"/>
              <a:t>regression is similar to a linear regression, but the curve is constructed using the natural logarithm of the “odds” of the target variable, rather than the probability. </a:t>
            </a:r>
            <a:endParaRPr lang="en-US" dirty="0" smtClean="0"/>
          </a:p>
          <a:p>
            <a:r>
              <a:rPr lang="en-US" dirty="0" smtClean="0"/>
              <a:t>Moreover</a:t>
            </a:r>
            <a:r>
              <a:rPr lang="en-US" dirty="0"/>
              <a:t>, the predictors do not have to be normally distributed or have equal variance in each group.</a:t>
            </a:r>
            <a:endParaRPr lang="en-IN" dirty="0"/>
          </a:p>
        </p:txBody>
      </p:sp>
    </p:spTree>
    <p:extLst>
      <p:ext uri="{BB962C8B-B14F-4D97-AF65-F5344CB8AC3E}">
        <p14:creationId xmlns:p14="http://schemas.microsoft.com/office/powerpoint/2010/main" val="2596192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idx="1"/>
          </p:nvPr>
        </p:nvSpPr>
        <p:spPr>
          <a:xfrm>
            <a:off x="838200" y="1463040"/>
            <a:ext cx="10515600" cy="4946904"/>
          </a:xfrm>
        </p:spPr>
        <p:txBody>
          <a:bodyPr>
            <a:normAutofit/>
          </a:bodyPr>
          <a:lstStyle/>
          <a:p>
            <a:r>
              <a:rPr lang="en-US" dirty="0"/>
              <a:t>Example 1:  Suppose that we are interested in the </a:t>
            </a:r>
            <a:r>
              <a:rPr lang="en-US" dirty="0" smtClean="0"/>
              <a:t>factors that </a:t>
            </a:r>
            <a:r>
              <a:rPr lang="en-US" dirty="0"/>
              <a:t>influence whether a political candidate wins an election.  </a:t>
            </a:r>
            <a:endParaRPr lang="en-US" dirty="0" smtClean="0"/>
          </a:p>
          <a:p>
            <a:r>
              <a:rPr lang="en-US" dirty="0" smtClean="0"/>
              <a:t>The outcome </a:t>
            </a:r>
            <a:r>
              <a:rPr lang="en-US" dirty="0"/>
              <a:t>(response) variable is binary (0/1);  win or lose.</a:t>
            </a:r>
          </a:p>
          <a:p>
            <a:r>
              <a:rPr lang="en-US" dirty="0"/>
              <a:t>The predictor variables of interest are the amount of money spent on the campaign, </a:t>
            </a:r>
            <a:r>
              <a:rPr lang="en-US" dirty="0" smtClean="0"/>
              <a:t>the amount </a:t>
            </a:r>
            <a:r>
              <a:rPr lang="en-US" dirty="0"/>
              <a:t>of time spent campaigning negatively and whether or not the candidate is </a:t>
            </a:r>
            <a:r>
              <a:rPr lang="en-US" dirty="0" smtClean="0"/>
              <a:t>an incumbent</a:t>
            </a:r>
            <a:r>
              <a:rPr lang="en-US" dirty="0"/>
              <a:t>.</a:t>
            </a:r>
          </a:p>
          <a:p>
            <a:r>
              <a:rPr lang="en-US" dirty="0"/>
              <a:t>Example 2:  A researcher is interested in how variables, such as GRE (Graduate Record Exam </a:t>
            </a:r>
            <a:r>
              <a:rPr lang="en-US"/>
              <a:t>scores</a:t>
            </a:r>
            <a:r>
              <a:rPr lang="en-US" smtClean="0"/>
              <a:t>), GPA </a:t>
            </a:r>
            <a:r>
              <a:rPr lang="en-US"/>
              <a:t>(</a:t>
            </a:r>
            <a:r>
              <a:rPr lang="en-US" smtClean="0"/>
              <a:t>grade point </a:t>
            </a:r>
            <a:r>
              <a:rPr lang="en-US" dirty="0"/>
              <a:t>average) and prestige of the undergraduate institution, effect admission </a:t>
            </a:r>
            <a:r>
              <a:rPr lang="en-US"/>
              <a:t>into </a:t>
            </a:r>
            <a:r>
              <a:rPr lang="en-US" smtClean="0"/>
              <a:t>graduate school</a:t>
            </a:r>
            <a:r>
              <a:rPr lang="en-US" dirty="0"/>
              <a:t>. The response variable, admit/don’t admit, is a binary variable.</a:t>
            </a:r>
          </a:p>
          <a:p>
            <a:endParaRPr lang="en-IN" dirty="0"/>
          </a:p>
        </p:txBody>
      </p:sp>
    </p:spTree>
    <p:extLst>
      <p:ext uri="{BB962C8B-B14F-4D97-AF65-F5344CB8AC3E}">
        <p14:creationId xmlns:p14="http://schemas.microsoft.com/office/powerpoint/2010/main" val="30343943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pic>
        <p:nvPicPr>
          <p:cNvPr id="27650" name="Picture 2" descr="http://www.saedsayad.com/images/LogRe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295" y="1477390"/>
            <a:ext cx="8942705" cy="479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5378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a:xfrm>
            <a:off x="719328" y="1331849"/>
            <a:ext cx="10515600" cy="4351338"/>
          </a:xfrm>
        </p:spPr>
        <p:txBody>
          <a:bodyPr/>
          <a:lstStyle/>
          <a:p>
            <a:r>
              <a:rPr lang="en-US" dirty="0"/>
              <a:t>In the logistic regression the constant (b0) moves the curve left and right and the slope (b1) defines the steepness of the curve. By simple transformation, the logistic regression equation can be written in terms of an odds ratio.		</a:t>
            </a:r>
          </a:p>
          <a:p>
            <a:endParaRPr lang="en-IN" dirty="0"/>
          </a:p>
        </p:txBody>
      </p:sp>
      <p:pic>
        <p:nvPicPr>
          <p:cNvPr id="28674" name="Picture 2" descr="http://www.saedsayad.com/images/Logistic_od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951" y="3014154"/>
            <a:ext cx="3493526" cy="132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5634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a:xfrm>
            <a:off x="719328" y="1331849"/>
            <a:ext cx="10515600" cy="4351338"/>
          </a:xfrm>
        </p:spPr>
        <p:txBody>
          <a:bodyPr/>
          <a:lstStyle/>
          <a:p>
            <a:r>
              <a:rPr lang="en-US" dirty="0"/>
              <a:t>Finally, taking the natural log of both sides, we can write the equation in terms of log-odds (logit) which is a linear function of the predictors. The coefficient (</a:t>
            </a:r>
            <a:r>
              <a:rPr lang="en-US" i="1" dirty="0"/>
              <a:t>b</a:t>
            </a:r>
            <a:r>
              <a:rPr lang="en-US" i="1" baseline="-25000" dirty="0"/>
              <a:t>1</a:t>
            </a:r>
            <a:r>
              <a:rPr lang="en-US" dirty="0"/>
              <a:t>) is the amount the logit (log-odds) changes with a one unit change in </a:t>
            </a:r>
            <a:r>
              <a:rPr lang="en-US" i="1" dirty="0"/>
              <a:t>x</a:t>
            </a:r>
            <a:r>
              <a:rPr lang="en-US" dirty="0"/>
              <a:t>. </a:t>
            </a:r>
            <a:r>
              <a:rPr lang="en-US" dirty="0"/>
              <a:t>	</a:t>
            </a:r>
          </a:p>
          <a:p>
            <a:endParaRPr lang="en-IN" dirty="0"/>
          </a:p>
        </p:txBody>
      </p:sp>
      <p:pic>
        <p:nvPicPr>
          <p:cNvPr id="29698" name="Picture 2" descr="http://www.saedsayad.com/images/Lo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174" y="3199828"/>
            <a:ext cx="3468235" cy="142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5105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pic>
        <p:nvPicPr>
          <p:cNvPr id="30721" name="Picture 1" descr="http://www.saedsayad.com/images/LogReg_e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824" y="3026664"/>
            <a:ext cx="5886584" cy="173736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838200" y="1825625"/>
            <a:ext cx="10515600" cy="1201039"/>
          </a:xfrm>
        </p:spPr>
        <p:txBody>
          <a:bodyPr/>
          <a:lstStyle/>
          <a:p>
            <a:r>
              <a:rPr lang="en-US" dirty="0"/>
              <a:t>As mentioned before, logistic regression can handle any number of numerical and/or categorical variables.</a:t>
            </a:r>
            <a:endParaRPr lang="en-IN" dirty="0"/>
          </a:p>
        </p:txBody>
      </p:sp>
      <p:pic>
        <p:nvPicPr>
          <p:cNvPr id="30723" name="Picture 3" descr="http://www.saedsayad.com/images/LogReg_m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824" y="4911852"/>
            <a:ext cx="8081192" cy="182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13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4E96EF-51A4-4A2B-924E-BAA16AFB9E2B}"/>
              </a:ext>
            </a:extLst>
          </p:cNvPr>
          <p:cNvSpPr>
            <a:spLocks noGrp="1"/>
          </p:cNvSpPr>
          <p:nvPr>
            <p:ph type="title"/>
          </p:nvPr>
        </p:nvSpPr>
        <p:spPr/>
        <p:txBody>
          <a:bodyPr/>
          <a:lstStyle/>
          <a:p>
            <a:r>
              <a:rPr lang="fr-FR" b="1" dirty="0"/>
              <a:t>Quartiles, </a:t>
            </a:r>
            <a:r>
              <a:rPr lang="fr-FR" b="1" dirty="0" err="1"/>
              <a:t>Deciles</a:t>
            </a:r>
            <a:r>
              <a:rPr lang="fr-FR" b="1" dirty="0"/>
              <a:t>, Percentiles, and Quantiles</a:t>
            </a:r>
            <a:endParaRPr lang="en-IN" dirty="0"/>
          </a:p>
        </p:txBody>
      </p:sp>
      <p:sp>
        <p:nvSpPr>
          <p:cNvPr id="3" name="Content Placeholder 2">
            <a:extLst>
              <a:ext uri="{FF2B5EF4-FFF2-40B4-BE49-F238E27FC236}">
                <a16:creationId xmlns:a16="http://schemas.microsoft.com/office/drawing/2014/main" xmlns="" id="{07C5A173-65AE-4F75-9E8B-2D11555776F2}"/>
              </a:ext>
            </a:extLst>
          </p:cNvPr>
          <p:cNvSpPr>
            <a:spLocks noGrp="1"/>
          </p:cNvSpPr>
          <p:nvPr>
            <p:ph idx="1"/>
          </p:nvPr>
        </p:nvSpPr>
        <p:spPr/>
        <p:txBody>
          <a:bodyPr/>
          <a:lstStyle/>
          <a:p>
            <a:r>
              <a:rPr lang="en-US" dirty="0"/>
              <a:t>Quartiles, deciles, and percentiles divide a frequency distribution into a number of parts containing equal frequencies.</a:t>
            </a:r>
          </a:p>
          <a:p>
            <a:r>
              <a:rPr lang="en-US" b="1" dirty="0"/>
              <a:t>Quartiles</a:t>
            </a:r>
            <a:r>
              <a:rPr lang="en-US" dirty="0"/>
              <a:t> divide the range of values into four parts, each containing one quarter of the values.</a:t>
            </a:r>
          </a:p>
          <a:p>
            <a:r>
              <a:rPr lang="en-US" b="1" dirty="0"/>
              <a:t>Percentiles </a:t>
            </a:r>
            <a:r>
              <a:rPr lang="en-US" dirty="0"/>
              <a:t>divide into a hundred parts, each containing one hundredth of the total frequency.</a:t>
            </a:r>
          </a:p>
          <a:p>
            <a:r>
              <a:rPr lang="en-US" b="1" dirty="0"/>
              <a:t>Quantile</a:t>
            </a:r>
            <a:r>
              <a:rPr lang="en-US" dirty="0"/>
              <a:t> divides a frequency distribution into parts containing stated proportions of a distribution.</a:t>
            </a:r>
          </a:p>
          <a:p>
            <a:endParaRPr lang="en-IN" dirty="0"/>
          </a:p>
        </p:txBody>
      </p:sp>
    </p:spTree>
    <p:extLst>
      <p:ext uri="{BB962C8B-B14F-4D97-AF65-F5344CB8AC3E}">
        <p14:creationId xmlns:p14="http://schemas.microsoft.com/office/powerpoint/2010/main" val="2961531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3" name="Content Placeholder 2"/>
          <p:cNvSpPr>
            <a:spLocks noGrp="1"/>
          </p:cNvSpPr>
          <p:nvPr>
            <p:ph idx="1"/>
          </p:nvPr>
        </p:nvSpPr>
        <p:spPr>
          <a:xfrm>
            <a:off x="902208" y="1560449"/>
            <a:ext cx="10515600" cy="1676527"/>
          </a:xfrm>
        </p:spPr>
        <p:txBody>
          <a:bodyPr>
            <a:normAutofit fontScale="92500" lnSpcReduction="20000"/>
          </a:bodyPr>
          <a:lstStyle/>
          <a:p>
            <a:r>
              <a:rPr lang="en-US" dirty="0"/>
              <a:t>Quartiles are the values that divide a list of numbers into quarters:</a:t>
            </a:r>
          </a:p>
          <a:p>
            <a:r>
              <a:rPr lang="en-US" dirty="0"/>
              <a:t>Put the list of numbers </a:t>
            </a:r>
            <a:r>
              <a:rPr lang="en-US" b="1" dirty="0"/>
              <a:t>in order</a:t>
            </a:r>
            <a:endParaRPr lang="en-US" dirty="0"/>
          </a:p>
          <a:p>
            <a:r>
              <a:rPr lang="en-US" dirty="0"/>
              <a:t>Then cut the list into</a:t>
            </a:r>
            <a:r>
              <a:rPr lang="en-US" b="1" dirty="0"/>
              <a:t> four equal parts</a:t>
            </a:r>
            <a:endParaRPr lang="en-US" dirty="0"/>
          </a:p>
          <a:p>
            <a:r>
              <a:rPr lang="en-US" dirty="0"/>
              <a:t>The Quartiles are at the "</a:t>
            </a:r>
            <a:r>
              <a:rPr lang="en-US" dirty="0" smtClean="0"/>
              <a:t>cuts“</a:t>
            </a:r>
          </a:p>
          <a:p>
            <a:endParaRPr lang="en-US" dirty="0"/>
          </a:p>
          <a:p>
            <a:endParaRPr lang="en-US" dirty="0"/>
          </a:p>
          <a:p>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rotWithShape="1">
          <a:blip r:embed="rId2"/>
          <a:srcRect l="27750" t="39467" r="25525" b="9600"/>
          <a:stretch/>
        </p:blipFill>
        <p:spPr>
          <a:xfrm>
            <a:off x="2438400" y="3127248"/>
            <a:ext cx="5696712" cy="3493008"/>
          </a:xfrm>
          <a:prstGeom prst="rect">
            <a:avLst/>
          </a:prstGeom>
        </p:spPr>
      </p:pic>
    </p:spTree>
    <p:extLst>
      <p:ext uri="{BB962C8B-B14F-4D97-AF65-F5344CB8AC3E}">
        <p14:creationId xmlns:p14="http://schemas.microsoft.com/office/powerpoint/2010/main" val="272503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2"/>
          <a:srcRect l="27525" t="16800" r="25075" b="22267"/>
          <a:stretch/>
        </p:blipFill>
        <p:spPr>
          <a:xfrm>
            <a:off x="996696" y="1764792"/>
            <a:ext cx="5779008" cy="4178808"/>
          </a:xfrm>
          <a:prstGeom prst="rect">
            <a:avLst/>
          </a:prstGeom>
        </p:spPr>
      </p:pic>
    </p:spTree>
    <p:extLst>
      <p:ext uri="{BB962C8B-B14F-4D97-AF65-F5344CB8AC3E}">
        <p14:creationId xmlns:p14="http://schemas.microsoft.com/office/powerpoint/2010/main" val="2988128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lnSpcReduction="10000"/>
          </a:bodyPr>
          <a:lstStyle/>
          <a:p>
            <a:r>
              <a:rPr lang="en-US" dirty="0"/>
              <a:t>A normal distribution, sometimes called the bell curve, is a distribution that occurs naturally in many situations. </a:t>
            </a:r>
            <a:endParaRPr lang="en-US" dirty="0" smtClean="0"/>
          </a:p>
          <a:p>
            <a:r>
              <a:rPr lang="en-US" dirty="0" smtClean="0"/>
              <a:t>For </a:t>
            </a:r>
            <a:r>
              <a:rPr lang="en-US" dirty="0"/>
              <a:t>example, the bell curve is seen in tests like the SAT and GRE</a:t>
            </a:r>
            <a:r>
              <a:rPr lang="en-US" dirty="0" smtClean="0"/>
              <a:t>.</a:t>
            </a:r>
          </a:p>
          <a:p>
            <a:r>
              <a:rPr lang="en-US" dirty="0" smtClean="0"/>
              <a:t>The </a:t>
            </a:r>
            <a:r>
              <a:rPr lang="en-US" dirty="0"/>
              <a:t>bulk of students will score the average (C), while smaller numbers of students will score a B or D. </a:t>
            </a:r>
            <a:endParaRPr lang="en-US" dirty="0" smtClean="0"/>
          </a:p>
          <a:p>
            <a:r>
              <a:rPr lang="en-US" dirty="0" smtClean="0"/>
              <a:t>An </a:t>
            </a:r>
            <a:r>
              <a:rPr lang="en-US" dirty="0"/>
              <a:t>even smaller percentage of students score an F or an A. </a:t>
            </a:r>
            <a:endParaRPr lang="en-US" dirty="0" smtClean="0"/>
          </a:p>
          <a:p>
            <a:r>
              <a:rPr lang="en-US" dirty="0" smtClean="0"/>
              <a:t>This </a:t>
            </a:r>
            <a:r>
              <a:rPr lang="en-US" dirty="0"/>
              <a:t>creates a distribution that resembles a bell (hence the nickname). </a:t>
            </a:r>
            <a:endParaRPr lang="en-US" dirty="0" smtClean="0"/>
          </a:p>
          <a:p>
            <a:r>
              <a:rPr lang="en-US" dirty="0" smtClean="0"/>
              <a:t>The</a:t>
            </a:r>
            <a:r>
              <a:rPr lang="en-US" dirty="0"/>
              <a:t> bell curve is symmetrical. Half of the data will fall to the left of the mean; half will fall to the right.</a:t>
            </a:r>
            <a:endParaRPr lang="en-IN" dirty="0"/>
          </a:p>
        </p:txBody>
      </p:sp>
    </p:spTree>
    <p:extLst>
      <p:ext uri="{BB962C8B-B14F-4D97-AF65-F5344CB8AC3E}">
        <p14:creationId xmlns:p14="http://schemas.microsoft.com/office/powerpoint/2010/main" val="1010190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a:bodyPr>
          <a:lstStyle/>
          <a:p>
            <a:pPr fontAlgn="base"/>
            <a:r>
              <a:rPr lang="en-US" dirty="0"/>
              <a:t>Many groups follow this type of pattern. That’s why it’s widely used in business, statistics and in government bodies like the </a:t>
            </a:r>
            <a:r>
              <a:rPr lang="en-US" dirty="0">
                <a:hlinkClick r:id="rId2"/>
              </a:rPr>
              <a:t>FDA</a:t>
            </a:r>
            <a:r>
              <a:rPr lang="en-US" dirty="0"/>
              <a:t>:</a:t>
            </a:r>
          </a:p>
          <a:p>
            <a:pPr fontAlgn="base"/>
            <a:r>
              <a:rPr lang="en-US" dirty="0"/>
              <a:t>Heights of people.</a:t>
            </a:r>
          </a:p>
          <a:p>
            <a:pPr fontAlgn="base"/>
            <a:r>
              <a:rPr lang="en-US" dirty="0"/>
              <a:t>Measurement errors.</a:t>
            </a:r>
          </a:p>
          <a:p>
            <a:pPr fontAlgn="base"/>
            <a:r>
              <a:rPr lang="en-US" dirty="0"/>
              <a:t>Blood pressure.</a:t>
            </a:r>
          </a:p>
          <a:p>
            <a:pPr fontAlgn="base"/>
            <a:r>
              <a:rPr lang="en-US" dirty="0"/>
              <a:t>Points on a test.</a:t>
            </a:r>
          </a:p>
          <a:p>
            <a:pPr fontAlgn="base"/>
            <a:r>
              <a:rPr lang="en-US" dirty="0"/>
              <a:t>IQ scores.</a:t>
            </a:r>
          </a:p>
          <a:p>
            <a:pPr fontAlgn="base"/>
            <a:r>
              <a:rPr lang="en-US" dirty="0"/>
              <a:t>Salaries.</a:t>
            </a:r>
          </a:p>
        </p:txBody>
      </p:sp>
    </p:spTree>
    <p:extLst>
      <p:ext uri="{BB962C8B-B14F-4D97-AF65-F5344CB8AC3E}">
        <p14:creationId xmlns:p14="http://schemas.microsoft.com/office/powerpoint/2010/main" val="147084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45FA66-87FF-4496-9763-32B764FC716D}"/>
              </a:ext>
            </a:extLst>
          </p:cNvPr>
          <p:cNvSpPr>
            <a:spLocks noGrp="1"/>
          </p:cNvSpPr>
          <p:nvPr>
            <p:ph type="title"/>
          </p:nvPr>
        </p:nvSpPr>
        <p:spPr/>
        <p:txBody>
          <a:bodyPr/>
          <a:lstStyle/>
          <a:p>
            <a:r>
              <a:rPr lang="en-IN" b="1" dirty="0"/>
              <a:t>Types of Variables</a:t>
            </a:r>
            <a:endParaRPr lang="en-IN" dirty="0"/>
          </a:p>
        </p:txBody>
      </p:sp>
      <p:pic>
        <p:nvPicPr>
          <p:cNvPr id="1026" name="Picture 2" descr="http://3.bp.blogspot.com/-L7KUapFGUXs/U001UGoJSFI/AAAAAAAACVw/8vH0VNUcuJ0/s1600/data+type.png">
            <a:extLst>
              <a:ext uri="{FF2B5EF4-FFF2-40B4-BE49-F238E27FC236}">
                <a16:creationId xmlns:a16="http://schemas.microsoft.com/office/drawing/2014/main" xmlns="" id="{E3DC9391-866A-4588-BC4A-68379C74F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495" y="2236363"/>
            <a:ext cx="7002299" cy="2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157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25625"/>
            <a:ext cx="10515600" cy="2307463"/>
          </a:xfrm>
        </p:spPr>
        <p:txBody>
          <a:bodyPr>
            <a:normAutofit lnSpcReduction="10000"/>
          </a:bodyPr>
          <a:lstStyle/>
          <a:p>
            <a:pPr fontAlgn="base"/>
            <a:r>
              <a:rPr lang="en-US" dirty="0"/>
              <a:t>The empirical rule tells you what percentage of your data falls within a certain number of standard deviations from the mean:</a:t>
            </a:r>
            <a:br>
              <a:rPr lang="en-US" dirty="0"/>
            </a:br>
            <a:r>
              <a:rPr lang="en-US" dirty="0"/>
              <a:t>• 68% of the data falls within one standard deviation of the mean.</a:t>
            </a:r>
            <a:br>
              <a:rPr lang="en-US" dirty="0"/>
            </a:br>
            <a:r>
              <a:rPr lang="en-US" dirty="0"/>
              <a:t>• 95% of the data falls within two standard deviations of the mean.</a:t>
            </a:r>
            <a:br>
              <a:rPr lang="en-US" dirty="0"/>
            </a:br>
            <a:r>
              <a:rPr lang="en-US" dirty="0"/>
              <a:t>• 99.7% of the data falls within three standard deviations of the mean.</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1422" y="375367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54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a:bodyPr>
          <a:lstStyle/>
          <a:p>
            <a:pPr fontAlgn="base"/>
            <a:r>
              <a:rPr lang="en-US" dirty="0"/>
              <a:t>The standard deviation controls the spread of the distribution. </a:t>
            </a:r>
            <a:endParaRPr lang="en-US" dirty="0" smtClean="0"/>
          </a:p>
          <a:p>
            <a:pPr fontAlgn="base"/>
            <a:r>
              <a:rPr lang="en-US" dirty="0" smtClean="0"/>
              <a:t>A </a:t>
            </a:r>
            <a:r>
              <a:rPr lang="en-US" dirty="0"/>
              <a:t>smaller standard deviation indicates that the data is tightly clustered around the mean; the normal distribution will be taller</a:t>
            </a:r>
            <a:r>
              <a:rPr lang="en-US" dirty="0" smtClean="0"/>
              <a:t>.</a:t>
            </a:r>
          </a:p>
          <a:p>
            <a:pPr fontAlgn="base"/>
            <a:r>
              <a:rPr lang="en-US" dirty="0" smtClean="0"/>
              <a:t> </a:t>
            </a:r>
            <a:r>
              <a:rPr lang="en-US" dirty="0"/>
              <a:t>A larger standard deviation indicates that the data is spread out around the mean; the normal distribution will be flatter and wider.</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006" y="416966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972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Standard Normal Model</a:t>
            </a:r>
            <a:endParaRPr lang="en-IN" dirty="0"/>
          </a:p>
        </p:txBody>
      </p:sp>
      <p:pic>
        <p:nvPicPr>
          <p:cNvPr id="2050" name="Picture 2" descr="Standard normal mode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7736" y="1766919"/>
            <a:ext cx="6209919" cy="466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061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lnSpcReduction="10000"/>
          </a:bodyPr>
          <a:lstStyle/>
          <a:p>
            <a:pPr fontAlgn="base"/>
            <a:r>
              <a:rPr lang="en-US" dirty="0"/>
              <a:t>Properties of a normal </a:t>
            </a:r>
            <a:r>
              <a:rPr lang="en-US" dirty="0" smtClean="0"/>
              <a:t>distribution</a:t>
            </a:r>
          </a:p>
          <a:p>
            <a:pPr lvl="1" fontAlgn="base"/>
            <a:r>
              <a:rPr lang="en-US" dirty="0" smtClean="0"/>
              <a:t>The</a:t>
            </a:r>
            <a:r>
              <a:rPr lang="en-US" dirty="0"/>
              <a:t> </a:t>
            </a:r>
            <a:r>
              <a:rPr lang="en-US" dirty="0">
                <a:hlinkClick r:id="rId2"/>
              </a:rPr>
              <a:t>mean, mode and median</a:t>
            </a:r>
            <a:r>
              <a:rPr lang="en-US" dirty="0"/>
              <a:t> are all equal.</a:t>
            </a:r>
          </a:p>
          <a:p>
            <a:pPr lvl="1" fontAlgn="base"/>
            <a:r>
              <a:rPr lang="en-US" dirty="0"/>
              <a:t>The curve is symmetric at the center (i.e. around the mean, μ).</a:t>
            </a:r>
          </a:p>
          <a:p>
            <a:pPr lvl="1" fontAlgn="base"/>
            <a:r>
              <a:rPr lang="en-US" dirty="0"/>
              <a:t>Exactly half of the values are to the left of center and exactly half the values are to the right.</a:t>
            </a:r>
          </a:p>
          <a:p>
            <a:pPr lvl="1" fontAlgn="base"/>
            <a:r>
              <a:rPr lang="en-US" dirty="0"/>
              <a:t>The total area under the curve is 1.</a:t>
            </a:r>
          </a:p>
          <a:p>
            <a:pPr fontAlgn="base"/>
            <a:endParaRPr lang="en-US" dirty="0"/>
          </a:p>
        </p:txBody>
      </p:sp>
    </p:spTree>
    <p:extLst>
      <p:ext uri="{BB962C8B-B14F-4D97-AF65-F5344CB8AC3E}">
        <p14:creationId xmlns:p14="http://schemas.microsoft.com/office/powerpoint/2010/main" val="1410620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3112613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1950494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1825625"/>
            <a:ext cx="10515600" cy="3048127"/>
          </a:xfrm>
        </p:spPr>
        <p:txBody>
          <a:bodyPr/>
          <a:lstStyle/>
          <a:p>
            <a:pPr fontAlgn="base"/>
            <a:r>
              <a:rPr lang="en-US" b="1" dirty="0"/>
              <a:t>Step 2:</a:t>
            </a:r>
            <a:r>
              <a:rPr lang="en-US" dirty="0"/>
              <a:t> </a:t>
            </a:r>
            <a:r>
              <a:rPr lang="en-US" i="1" dirty="0"/>
              <a:t>Draw a graph</a:t>
            </a:r>
            <a:r>
              <a:rPr lang="en-US" dirty="0"/>
              <a:t>. Put the mean you identified in Step 1 in the center. </a:t>
            </a:r>
            <a:endParaRPr lang="en-US" dirty="0" smtClean="0"/>
          </a:p>
          <a:p>
            <a:pPr fontAlgn="base"/>
            <a:r>
              <a:rPr lang="en-US" dirty="0" smtClean="0"/>
              <a:t>Put </a:t>
            </a:r>
            <a:r>
              <a:rPr lang="en-US" dirty="0"/>
              <a:t>the number associated with “between” on the graph (take a guess at where the numbers would fall–it doesn’t have to be exact). </a:t>
            </a:r>
            <a:endParaRPr lang="en-US" dirty="0" smtClean="0"/>
          </a:p>
          <a:p>
            <a:pPr fontAlgn="base"/>
            <a:r>
              <a:rPr lang="en-US" dirty="0" smtClean="0"/>
              <a:t>For </a:t>
            </a:r>
            <a:r>
              <a:rPr lang="en-US" dirty="0"/>
              <a:t>example, if your mean was $100, and you were asked for “hourly wages between $75 and $125”) your graph will look something like this:</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03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3048127"/>
          </a:xfrm>
        </p:spPr>
        <p:txBody>
          <a:bodyPr>
            <a:normAutofit fontScale="62500" lnSpcReduction="20000"/>
          </a:bodyPr>
          <a:lstStyle/>
          <a:p>
            <a:pPr fontAlgn="base"/>
            <a:r>
              <a:rPr lang="en-US" dirty="0"/>
              <a:t>Step 3:Figure out the z-scores. </a:t>
            </a:r>
            <a:endParaRPr lang="en-US" dirty="0" smtClean="0"/>
          </a:p>
          <a:p>
            <a:pPr fontAlgn="base"/>
            <a:r>
              <a:rPr lang="en-US" dirty="0" smtClean="0"/>
              <a:t>Plug </a:t>
            </a:r>
            <a:r>
              <a:rPr lang="en-US" dirty="0"/>
              <a:t>the first X value (in my graph above, it’s 75) into the z value formula and solve. The μ (the mean), is 100 from the sample graph. You can get these figures (including σ, the standard deviation) from your answers in step 1 :</a:t>
            </a:r>
          </a:p>
          <a:p>
            <a:pPr fontAlgn="base"/>
            <a:endParaRPr lang="en-US" dirty="0"/>
          </a:p>
          <a:p>
            <a:pPr fontAlgn="base"/>
            <a:r>
              <a:rPr lang="en-US" dirty="0"/>
              <a:t>z score formula</a:t>
            </a:r>
          </a:p>
          <a:p>
            <a:pPr fontAlgn="base"/>
            <a:endParaRPr lang="en-US" dirty="0"/>
          </a:p>
          <a:p>
            <a:pPr fontAlgn="base"/>
            <a:r>
              <a:rPr lang="en-US" dirty="0"/>
              <a:t>*Note: if the formula confuses you, all this formula is asking you to do is:</a:t>
            </a:r>
          </a:p>
          <a:p>
            <a:pPr fontAlgn="base"/>
            <a:r>
              <a:rPr lang="en-US" dirty="0"/>
              <a:t>subtract the mean from X</a:t>
            </a:r>
          </a:p>
          <a:p>
            <a:pPr fontAlgn="base"/>
            <a:r>
              <a:rPr lang="en-US" dirty="0"/>
              <a:t>divide by the standard deviation.</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z score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934" y="3131438"/>
            <a:ext cx="1471896" cy="65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28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4008564"/>
          </a:xfrm>
        </p:spPr>
        <p:txBody>
          <a:bodyPr>
            <a:normAutofit fontScale="85000" lnSpcReduction="20000"/>
          </a:bodyPr>
          <a:lstStyle/>
          <a:p>
            <a:pPr fontAlgn="base"/>
            <a:r>
              <a:rPr lang="en-US" b="1" dirty="0"/>
              <a:t>Step 4:</a:t>
            </a:r>
            <a:r>
              <a:rPr lang="en-US" dirty="0"/>
              <a:t> </a:t>
            </a:r>
            <a:r>
              <a:rPr lang="en-US" i="1" dirty="0"/>
              <a:t>Repeat step 3 for the second X</a:t>
            </a:r>
            <a:r>
              <a:rPr lang="en-US" dirty="0"/>
              <a:t>.</a:t>
            </a:r>
          </a:p>
          <a:p>
            <a:pPr fontAlgn="base"/>
            <a:r>
              <a:rPr lang="en-US" b="1" dirty="0"/>
              <a:t>Step 5:</a:t>
            </a:r>
            <a:r>
              <a:rPr lang="en-US" dirty="0"/>
              <a:t> </a:t>
            </a:r>
            <a:r>
              <a:rPr lang="en-US" i="1" dirty="0"/>
              <a:t>Take the numbers from step 3 and 4 and use them to find the area in the </a:t>
            </a:r>
            <a:r>
              <a:rPr lang="en-US" i="1" dirty="0">
                <a:hlinkClick r:id="rId2"/>
              </a:rPr>
              <a:t>z-table</a:t>
            </a:r>
            <a:r>
              <a:rPr lang="en-US" i="1" dirty="0" smtClean="0"/>
              <a:t>.</a:t>
            </a:r>
          </a:p>
          <a:p>
            <a:pPr fontAlgn="base"/>
            <a:r>
              <a:rPr lang="en-US" b="1" dirty="0"/>
              <a:t>Step 6a:</a:t>
            </a:r>
            <a:endParaRPr lang="en-US" dirty="0"/>
          </a:p>
          <a:p>
            <a:pPr fontAlgn="base"/>
            <a:r>
              <a:rPr lang="en-US" i="1" dirty="0"/>
              <a:t>Convert the answer from step 5 into a percentage.</a:t>
            </a:r>
            <a:endParaRPr lang="en-US" dirty="0"/>
          </a:p>
          <a:p>
            <a:pPr fontAlgn="base"/>
            <a:r>
              <a:rPr lang="en-US" dirty="0"/>
              <a:t>For example, 0.1293 is 12.93%.</a:t>
            </a:r>
          </a:p>
          <a:p>
            <a:pPr fontAlgn="base"/>
            <a:r>
              <a:rPr lang="en-US" dirty="0"/>
              <a:t>That’s it–skip step 6b!</a:t>
            </a:r>
          </a:p>
          <a:p>
            <a:pPr fontAlgn="base"/>
            <a:r>
              <a:rPr lang="en-US" b="1" dirty="0"/>
              <a:t>Step 6b</a:t>
            </a:r>
            <a:endParaRPr lang="en-US" dirty="0"/>
          </a:p>
          <a:p>
            <a:pPr fontAlgn="base"/>
            <a:r>
              <a:rPr lang="en-US" i="1" dirty="0"/>
              <a:t>Multiply the sample size (found in step 1) by the z-value you found in step 4</a:t>
            </a:r>
            <a:r>
              <a:rPr lang="en-US" dirty="0"/>
              <a:t>. For example, 0.300 * 100 = 30.</a:t>
            </a:r>
          </a:p>
          <a:p>
            <a:pPr fontAlgn="base"/>
            <a:r>
              <a:rPr lang="en-US" dirty="0"/>
              <a:t>That’s it!</a:t>
            </a:r>
          </a:p>
          <a:p>
            <a:pPr fontAlgn="base"/>
            <a:endParaRPr lang="en-US" dirty="0"/>
          </a:p>
        </p:txBody>
      </p:sp>
    </p:spTree>
    <p:extLst>
      <p:ext uri="{BB962C8B-B14F-4D97-AF65-F5344CB8AC3E}">
        <p14:creationId xmlns:p14="http://schemas.microsoft.com/office/powerpoint/2010/main" val="1559368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BAA7-77FE-456D-8198-6805BA88AFEF}"/>
              </a:ext>
            </a:extLst>
          </p:cNvPr>
          <p:cNvSpPr>
            <a:spLocks noGrp="1"/>
          </p:cNvSpPr>
          <p:nvPr>
            <p:ph type="title"/>
          </p:nvPr>
        </p:nvSpPr>
        <p:spPr/>
        <p:txBody>
          <a:bodyPr/>
          <a:lstStyle/>
          <a:p>
            <a:r>
              <a:rPr lang="en-IN" dirty="0"/>
              <a:t>Normal Distribution</a:t>
            </a:r>
          </a:p>
        </p:txBody>
      </p:sp>
      <p:sp>
        <p:nvSpPr>
          <p:cNvPr id="3" name="Content Placeholder 2">
            <a:extLst>
              <a:ext uri="{FF2B5EF4-FFF2-40B4-BE49-F238E27FC236}">
                <a16:creationId xmlns:a16="http://schemas.microsoft.com/office/drawing/2014/main" xmlns="" id="{49D45029-01C7-478B-8CC4-CA095313734B}"/>
              </a:ext>
            </a:extLst>
          </p:cNvPr>
          <p:cNvSpPr>
            <a:spLocks noGrp="1"/>
          </p:cNvSpPr>
          <p:nvPr>
            <p:ph idx="1"/>
          </p:nvPr>
        </p:nvSpPr>
        <p:spPr>
          <a:xfrm>
            <a:off x="838200" y="1825625"/>
            <a:ext cx="10515600" cy="4867406"/>
          </a:xfrm>
        </p:spPr>
        <p:txBody>
          <a:bodyPr/>
          <a:lstStyle/>
          <a:p>
            <a:r>
              <a:rPr lang="en-US" dirty="0"/>
              <a:t>They are approximately symmetrical, and the mode is close to the </a:t>
            </a:r>
            <a:r>
              <a:rPr lang="en-US" dirty="0" err="1"/>
              <a:t>centre</a:t>
            </a:r>
            <a:r>
              <a:rPr lang="en-US" dirty="0"/>
              <a:t> of the distribution.</a:t>
            </a:r>
          </a:p>
          <a:p>
            <a:r>
              <a:rPr lang="en-US" dirty="0"/>
              <a:t>The mean, median, and mode are close together.</a:t>
            </a:r>
          </a:p>
          <a:p>
            <a:r>
              <a:rPr lang="en-US" dirty="0"/>
              <a:t>The shape of the distribution can be approximated by a bell: nearly flat on top, then decreasing more quickly, then decreasing more slowly toward the tails of the distribution. </a:t>
            </a:r>
          </a:p>
          <a:p>
            <a:r>
              <a:rPr lang="en-US" dirty="0"/>
              <a:t>This implies that values close to the mean are relatively frequent, and values farther from the mean tend to occur less frequently.</a:t>
            </a:r>
          </a:p>
          <a:p>
            <a:endParaRPr lang="en-IN" dirty="0"/>
          </a:p>
        </p:txBody>
      </p:sp>
      <p:sp>
        <p:nvSpPr>
          <p:cNvPr id="4" name="TextBox 3">
            <a:extLst>
              <a:ext uri="{FF2B5EF4-FFF2-40B4-BE49-F238E27FC236}">
                <a16:creationId xmlns:a16="http://schemas.microsoft.com/office/drawing/2014/main" xmlns="" id="{6BBC0606-92B4-4491-9197-1BC5A2692387}"/>
              </a:ext>
            </a:extLst>
          </p:cNvPr>
          <p:cNvSpPr txBox="1"/>
          <p:nvPr/>
        </p:nvSpPr>
        <p:spPr>
          <a:xfrm>
            <a:off x="3374796" y="5957740"/>
            <a:ext cx="2825902" cy="369332"/>
          </a:xfrm>
          <a:prstGeom prst="rect">
            <a:avLst/>
          </a:prstGeom>
          <a:noFill/>
        </p:spPr>
        <p:txBody>
          <a:bodyPr wrap="none" rtlCol="0">
            <a:spAutoFit/>
          </a:bodyPr>
          <a:lstStyle/>
          <a:p>
            <a:r>
              <a:rPr lang="en-IN" dirty="0"/>
              <a:t>Probability Density Function</a:t>
            </a:r>
          </a:p>
        </p:txBody>
      </p:sp>
      <p:pic>
        <p:nvPicPr>
          <p:cNvPr id="9220" name="Picture 4" descr="probability distribution function for normal">
            <a:extLst>
              <a:ext uri="{FF2B5EF4-FFF2-40B4-BE49-F238E27FC236}">
                <a16:creationId xmlns:a16="http://schemas.microsoft.com/office/drawing/2014/main" xmlns="" id="{15498EB3-617D-4D6F-9BE5-7083599B3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770" y="5656438"/>
            <a:ext cx="3199909" cy="97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6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45FA66-87FF-4496-9763-32B764FC716D}"/>
              </a:ext>
            </a:extLst>
          </p:cNvPr>
          <p:cNvSpPr>
            <a:spLocks noGrp="1"/>
          </p:cNvSpPr>
          <p:nvPr>
            <p:ph type="title"/>
          </p:nvPr>
        </p:nvSpPr>
        <p:spPr/>
        <p:txBody>
          <a:bodyPr/>
          <a:lstStyle/>
          <a:p>
            <a:r>
              <a:rPr lang="en-IN" b="1" dirty="0"/>
              <a:t>Categorical</a:t>
            </a:r>
            <a:endParaRPr lang="en-IN" dirty="0"/>
          </a:p>
        </p:txBody>
      </p:sp>
      <p:sp>
        <p:nvSpPr>
          <p:cNvPr id="3" name="Content Placeholder 2">
            <a:extLst>
              <a:ext uri="{FF2B5EF4-FFF2-40B4-BE49-F238E27FC236}">
                <a16:creationId xmlns:a16="http://schemas.microsoft.com/office/drawing/2014/main" xmlns="" id="{9669E4FB-3390-4261-9361-CBA35C0FE14F}"/>
              </a:ext>
            </a:extLst>
          </p:cNvPr>
          <p:cNvSpPr>
            <a:spLocks noGrp="1"/>
          </p:cNvSpPr>
          <p:nvPr>
            <p:ph idx="1"/>
          </p:nvPr>
        </p:nvSpPr>
        <p:spPr>
          <a:xfrm>
            <a:off x="838200" y="1825625"/>
            <a:ext cx="10515600" cy="1530317"/>
          </a:xfrm>
        </p:spPr>
        <p:txBody>
          <a:bodyPr>
            <a:normAutofit fontScale="92500"/>
          </a:bodyPr>
          <a:lstStyle/>
          <a:p>
            <a:r>
              <a:rPr lang="en-US" dirty="0"/>
              <a:t>Qualitative data are often termed </a:t>
            </a:r>
            <a:r>
              <a:rPr lang="en-US" b="1" dirty="0"/>
              <a:t>categorical data</a:t>
            </a:r>
            <a:r>
              <a:rPr lang="en-US" dirty="0"/>
              <a:t>. </a:t>
            </a:r>
          </a:p>
          <a:p>
            <a:r>
              <a:rPr lang="en-US" dirty="0"/>
              <a:t>Data that can be added into </a:t>
            </a:r>
            <a:r>
              <a:rPr lang="en-US" b="1" dirty="0"/>
              <a:t>categories</a:t>
            </a:r>
            <a:r>
              <a:rPr lang="en-US" dirty="0"/>
              <a:t> according to their characteristics.</a:t>
            </a:r>
          </a:p>
          <a:p>
            <a:r>
              <a:rPr lang="en-US" dirty="0"/>
              <a:t>Examples are gender, social class and blood types</a:t>
            </a:r>
            <a:endParaRPr lang="en-IN" dirty="0"/>
          </a:p>
        </p:txBody>
      </p:sp>
      <p:pic>
        <p:nvPicPr>
          <p:cNvPr id="2050" name="Picture 2" descr="http://2.bp.blogspot.com/-iqA0pWXiL9U/U004BYW7mTI/AAAAAAAACWE/0Ogk4Pl9-NY/s1600/data+type1.png">
            <a:extLst>
              <a:ext uri="{FF2B5EF4-FFF2-40B4-BE49-F238E27FC236}">
                <a16:creationId xmlns:a16="http://schemas.microsoft.com/office/drawing/2014/main" xmlns="" id="{E11D14B7-D234-42DD-863C-80A66B95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911" y="3502059"/>
            <a:ext cx="4759774" cy="2567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895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BAA7-77FE-456D-8198-6805BA88AFEF}"/>
              </a:ext>
            </a:extLst>
          </p:cNvPr>
          <p:cNvSpPr>
            <a:spLocks noGrp="1"/>
          </p:cNvSpPr>
          <p:nvPr>
            <p:ph type="title"/>
          </p:nvPr>
        </p:nvSpPr>
        <p:spPr/>
        <p:txBody>
          <a:bodyPr/>
          <a:lstStyle/>
          <a:p>
            <a:r>
              <a:rPr lang="en-IN" dirty="0"/>
              <a:t>Normal Distribution</a:t>
            </a:r>
          </a:p>
        </p:txBody>
      </p:sp>
      <p:pic>
        <p:nvPicPr>
          <p:cNvPr id="8196" name="Picture 4" descr="shape of the normal distribution">
            <a:extLst>
              <a:ext uri="{FF2B5EF4-FFF2-40B4-BE49-F238E27FC236}">
                <a16:creationId xmlns:a16="http://schemas.microsoft.com/office/drawing/2014/main" xmlns="" id="{AA0D3C04-F761-4D8E-9D5A-D34B71AE6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66" y="1973932"/>
            <a:ext cx="8008493" cy="452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18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BAA7-77FE-456D-8198-6805BA88AFEF}"/>
              </a:ext>
            </a:extLst>
          </p:cNvPr>
          <p:cNvSpPr>
            <a:spLocks noGrp="1"/>
          </p:cNvSpPr>
          <p:nvPr>
            <p:ph type="title"/>
          </p:nvPr>
        </p:nvSpPr>
        <p:spPr/>
        <p:txBody>
          <a:bodyPr/>
          <a:lstStyle/>
          <a:p>
            <a:r>
              <a:rPr lang="en-IN" dirty="0"/>
              <a:t>Normal Distribution</a:t>
            </a:r>
          </a:p>
        </p:txBody>
      </p:sp>
      <p:pic>
        <p:nvPicPr>
          <p:cNvPr id="8194" name="Picture 2" descr="histogram of thickness of metal part">
            <a:extLst>
              <a:ext uri="{FF2B5EF4-FFF2-40B4-BE49-F238E27FC236}">
                <a16:creationId xmlns:a16="http://schemas.microsoft.com/office/drawing/2014/main" xmlns="" id="{73644BF9-E4DA-48AF-B8C8-5C3316DA0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07" y="1556404"/>
            <a:ext cx="5695018" cy="477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19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a16="http://schemas.microsoft.com/office/drawing/2014/main" xmlns=""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6A4AC562-BEA6-41E9-B02C-98496DF44092}"/>
              </a:ext>
            </a:extLst>
          </p:cNvPr>
          <p:cNvPicPr>
            <a:picLocks noChangeAspect="1"/>
          </p:cNvPicPr>
          <p:nvPr/>
        </p:nvPicPr>
        <p:blipFill rotWithShape="1">
          <a:blip r:embed="rId2"/>
          <a:srcRect l="25247" t="50920" r="27427" b="21330"/>
          <a:stretch/>
        </p:blipFill>
        <p:spPr>
          <a:xfrm>
            <a:off x="838200" y="3926864"/>
            <a:ext cx="7513948" cy="2478285"/>
          </a:xfrm>
          <a:prstGeom prst="rect">
            <a:avLst/>
          </a:prstGeom>
        </p:spPr>
      </p:pic>
    </p:spTree>
    <p:extLst>
      <p:ext uri="{BB962C8B-B14F-4D97-AF65-F5344CB8AC3E}">
        <p14:creationId xmlns:p14="http://schemas.microsoft.com/office/powerpoint/2010/main" val="621055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774EFDF-ED5E-4EF6-87F4-AD54BF0AA9A5}"/>
              </a:ext>
            </a:extLst>
          </p:cNvPr>
          <p:cNvPicPr>
            <a:picLocks noChangeAspect="1"/>
          </p:cNvPicPr>
          <p:nvPr/>
        </p:nvPicPr>
        <p:blipFill rotWithShape="1">
          <a:blip r:embed="rId2"/>
          <a:srcRect l="8298" t="31915" r="19735" b="20425"/>
          <a:stretch/>
        </p:blipFill>
        <p:spPr>
          <a:xfrm>
            <a:off x="1060315" y="972764"/>
            <a:ext cx="8774350" cy="3268495"/>
          </a:xfrm>
          <a:prstGeom prst="rect">
            <a:avLst/>
          </a:prstGeom>
        </p:spPr>
      </p:pic>
    </p:spTree>
    <p:extLst>
      <p:ext uri="{BB962C8B-B14F-4D97-AF65-F5344CB8AC3E}">
        <p14:creationId xmlns:p14="http://schemas.microsoft.com/office/powerpoint/2010/main" val="55967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E8CAECD-7FD2-499D-A14B-F341E570AE69}"/>
              </a:ext>
            </a:extLst>
          </p:cNvPr>
          <p:cNvPicPr>
            <a:picLocks noChangeAspect="1"/>
          </p:cNvPicPr>
          <p:nvPr/>
        </p:nvPicPr>
        <p:blipFill rotWithShape="1">
          <a:blip r:embed="rId2"/>
          <a:srcRect l="7101" t="10354" r="16143" b="23830"/>
          <a:stretch/>
        </p:blipFill>
        <p:spPr>
          <a:xfrm>
            <a:off x="865762" y="710118"/>
            <a:ext cx="9358008" cy="4513635"/>
          </a:xfrm>
          <a:prstGeom prst="rect">
            <a:avLst/>
          </a:prstGeom>
        </p:spPr>
      </p:pic>
    </p:spTree>
    <p:extLst>
      <p:ext uri="{BB962C8B-B14F-4D97-AF65-F5344CB8AC3E}">
        <p14:creationId xmlns:p14="http://schemas.microsoft.com/office/powerpoint/2010/main" val="440757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a16="http://schemas.microsoft.com/office/drawing/2014/main" xmlns=""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xmlns="" id="{B4D36E33-149C-4F32-B582-73FF63F0B9AB}"/>
              </a:ext>
            </a:extLst>
          </p:cNvPr>
          <p:cNvPicPr>
            <a:picLocks noChangeAspect="1"/>
          </p:cNvPicPr>
          <p:nvPr/>
        </p:nvPicPr>
        <p:blipFill rotWithShape="1">
          <a:blip r:embed="rId2"/>
          <a:srcRect l="24510" t="16898" r="16804" b="58213"/>
          <a:stretch/>
        </p:blipFill>
        <p:spPr>
          <a:xfrm>
            <a:off x="838200" y="4213181"/>
            <a:ext cx="9772863" cy="2331371"/>
          </a:xfrm>
          <a:prstGeom prst="rect">
            <a:avLst/>
          </a:prstGeom>
        </p:spPr>
      </p:pic>
    </p:spTree>
    <p:extLst>
      <p:ext uri="{BB962C8B-B14F-4D97-AF65-F5344CB8AC3E}">
        <p14:creationId xmlns:p14="http://schemas.microsoft.com/office/powerpoint/2010/main" val="177644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DDF169-B23E-464E-BC7B-A0B94C7A1DB1}"/>
              </a:ext>
            </a:extLst>
          </p:cNvPr>
          <p:cNvSpPr>
            <a:spLocks noGrp="1"/>
          </p:cNvSpPr>
          <p:nvPr>
            <p:ph type="title"/>
          </p:nvPr>
        </p:nvSpPr>
        <p:spPr/>
        <p:txBody>
          <a:bodyPr/>
          <a:lstStyle/>
          <a:p>
            <a:r>
              <a:rPr lang="en-IN" dirty="0"/>
              <a:t>Feature Scaling</a:t>
            </a:r>
          </a:p>
        </p:txBody>
      </p:sp>
      <p:pic>
        <p:nvPicPr>
          <p:cNvPr id="4" name="Picture 3">
            <a:extLst>
              <a:ext uri="{FF2B5EF4-FFF2-40B4-BE49-F238E27FC236}">
                <a16:creationId xmlns:a16="http://schemas.microsoft.com/office/drawing/2014/main" xmlns="" id="{3ADDBB17-6DBC-4C24-B4AE-82EFFAF8061A}"/>
              </a:ext>
            </a:extLst>
          </p:cNvPr>
          <p:cNvPicPr>
            <a:picLocks noChangeAspect="1"/>
          </p:cNvPicPr>
          <p:nvPr/>
        </p:nvPicPr>
        <p:blipFill rotWithShape="1">
          <a:blip r:embed="rId2"/>
          <a:srcRect l="18710" t="14984" r="16264" b="57113"/>
          <a:stretch/>
        </p:blipFill>
        <p:spPr>
          <a:xfrm>
            <a:off x="952107" y="2111605"/>
            <a:ext cx="9958743" cy="2403834"/>
          </a:xfrm>
          <a:prstGeom prst="rect">
            <a:avLst/>
          </a:prstGeom>
        </p:spPr>
      </p:pic>
    </p:spTree>
    <p:extLst>
      <p:ext uri="{BB962C8B-B14F-4D97-AF65-F5344CB8AC3E}">
        <p14:creationId xmlns:p14="http://schemas.microsoft.com/office/powerpoint/2010/main" val="1642963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DDF169-B23E-464E-BC7B-A0B94C7A1DB1}"/>
              </a:ext>
            </a:extLst>
          </p:cNvPr>
          <p:cNvSpPr>
            <a:spLocks noGrp="1"/>
          </p:cNvSpPr>
          <p:nvPr>
            <p:ph type="title"/>
          </p:nvPr>
        </p:nvSpPr>
        <p:spPr/>
        <p:txBody>
          <a:bodyPr/>
          <a:lstStyle/>
          <a:p>
            <a:r>
              <a:rPr lang="en-IN" dirty="0"/>
              <a:t>Feature Scaling</a:t>
            </a:r>
          </a:p>
        </p:txBody>
      </p:sp>
      <p:pic>
        <p:nvPicPr>
          <p:cNvPr id="3" name="Picture 2">
            <a:extLst>
              <a:ext uri="{FF2B5EF4-FFF2-40B4-BE49-F238E27FC236}">
                <a16:creationId xmlns:a16="http://schemas.microsoft.com/office/drawing/2014/main" xmlns="" id="{83B1455F-823A-4B78-B28D-D582E9AB57BC}"/>
              </a:ext>
            </a:extLst>
          </p:cNvPr>
          <p:cNvPicPr>
            <a:picLocks noChangeAspect="1"/>
          </p:cNvPicPr>
          <p:nvPr/>
        </p:nvPicPr>
        <p:blipFill rotWithShape="1">
          <a:blip r:embed="rId2"/>
          <a:srcRect l="21264" t="20344" r="25541" b="48453"/>
          <a:stretch/>
        </p:blipFill>
        <p:spPr>
          <a:xfrm>
            <a:off x="612742" y="2017336"/>
            <a:ext cx="10028452" cy="3308808"/>
          </a:xfrm>
          <a:prstGeom prst="rect">
            <a:avLst/>
          </a:prstGeom>
        </p:spPr>
      </p:pic>
    </p:spTree>
    <p:extLst>
      <p:ext uri="{BB962C8B-B14F-4D97-AF65-F5344CB8AC3E}">
        <p14:creationId xmlns:p14="http://schemas.microsoft.com/office/powerpoint/2010/main" val="2740983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92458C-8284-4EB2-BC86-6247DA009EBB}"/>
              </a:ext>
            </a:extLst>
          </p:cNvPr>
          <p:cNvSpPr>
            <a:spLocks noGrp="1"/>
          </p:cNvSpPr>
          <p:nvPr>
            <p:ph type="title"/>
          </p:nvPr>
        </p:nvSpPr>
        <p:spPr/>
        <p:txBody>
          <a:bodyPr/>
          <a:lstStyle/>
          <a:p>
            <a:r>
              <a:rPr lang="en-IN" dirty="0"/>
              <a:t>Simple Linear Regression</a:t>
            </a:r>
          </a:p>
        </p:txBody>
      </p:sp>
      <p:sp>
        <p:nvSpPr>
          <p:cNvPr id="3" name="Content Placeholder 2">
            <a:extLst>
              <a:ext uri="{FF2B5EF4-FFF2-40B4-BE49-F238E27FC236}">
                <a16:creationId xmlns:a16="http://schemas.microsoft.com/office/drawing/2014/main" xmlns="" id="{30D63583-DD97-4BDA-8C1A-85F93197BE54}"/>
              </a:ext>
            </a:extLst>
          </p:cNvPr>
          <p:cNvSpPr>
            <a:spLocks noGrp="1"/>
          </p:cNvSpPr>
          <p:nvPr>
            <p:ph idx="1"/>
          </p:nvPr>
        </p:nvSpPr>
        <p:spPr/>
        <p:txBody>
          <a:bodyPr/>
          <a:lstStyle/>
          <a:p>
            <a:r>
              <a:rPr lang="en-US" b="1" dirty="0"/>
              <a:t>Simple linear regression</a:t>
            </a:r>
            <a:r>
              <a:rPr lang="en-US" dirty="0"/>
              <a:t> is a statistical method that allows us to summarize and study relationships between two continuous (quantitative) variables:</a:t>
            </a:r>
          </a:p>
          <a:p>
            <a:r>
              <a:rPr lang="en-US" dirty="0"/>
              <a:t>One variable, denoted </a:t>
            </a:r>
            <a:r>
              <a:rPr lang="en-US" i="1" dirty="0"/>
              <a:t>x</a:t>
            </a:r>
            <a:r>
              <a:rPr lang="en-US" dirty="0"/>
              <a:t>, is regarded as the </a:t>
            </a:r>
            <a:r>
              <a:rPr lang="en-US" b="1" dirty="0"/>
              <a:t>predictor</a:t>
            </a:r>
            <a:r>
              <a:rPr lang="en-US" dirty="0"/>
              <a:t>, </a:t>
            </a:r>
            <a:r>
              <a:rPr lang="en-US" b="1" dirty="0"/>
              <a:t>explanatory</a:t>
            </a:r>
            <a:r>
              <a:rPr lang="en-US" dirty="0"/>
              <a:t>, or </a:t>
            </a:r>
            <a:r>
              <a:rPr lang="en-US" b="1" dirty="0"/>
              <a:t>independent</a:t>
            </a:r>
            <a:r>
              <a:rPr lang="en-US" dirty="0"/>
              <a:t> variable.</a:t>
            </a:r>
          </a:p>
          <a:p>
            <a:r>
              <a:rPr lang="en-US" dirty="0"/>
              <a:t>The other variable, denoted </a:t>
            </a:r>
            <a:r>
              <a:rPr lang="en-US" i="1" dirty="0"/>
              <a:t>y</a:t>
            </a:r>
            <a:r>
              <a:rPr lang="en-US" dirty="0"/>
              <a:t>, is regarded as the </a:t>
            </a:r>
            <a:r>
              <a:rPr lang="en-US" b="1" dirty="0"/>
              <a:t>response</a:t>
            </a:r>
            <a:r>
              <a:rPr lang="en-US" dirty="0"/>
              <a:t>, </a:t>
            </a:r>
            <a:r>
              <a:rPr lang="en-US" b="1" dirty="0"/>
              <a:t>outcome</a:t>
            </a:r>
            <a:r>
              <a:rPr lang="en-US" dirty="0"/>
              <a:t>, or </a:t>
            </a:r>
            <a:r>
              <a:rPr lang="en-US" b="1" dirty="0"/>
              <a:t>dependent</a:t>
            </a:r>
            <a:r>
              <a:rPr lang="en-US" dirty="0"/>
              <a:t> variable.</a:t>
            </a:r>
          </a:p>
          <a:p>
            <a:endParaRPr lang="en-IN" dirty="0"/>
          </a:p>
        </p:txBody>
      </p:sp>
    </p:spTree>
    <p:extLst>
      <p:ext uri="{BB962C8B-B14F-4D97-AF65-F5344CB8AC3E}">
        <p14:creationId xmlns:p14="http://schemas.microsoft.com/office/powerpoint/2010/main" val="68722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92458C-8284-4EB2-BC86-6247DA009EBB}"/>
              </a:ext>
            </a:extLst>
          </p:cNvPr>
          <p:cNvSpPr>
            <a:spLocks noGrp="1"/>
          </p:cNvSpPr>
          <p:nvPr>
            <p:ph type="title"/>
          </p:nvPr>
        </p:nvSpPr>
        <p:spPr/>
        <p:txBody>
          <a:bodyPr/>
          <a:lstStyle/>
          <a:p>
            <a:r>
              <a:rPr lang="en-IN" dirty="0"/>
              <a:t>Simple Linear Regression</a:t>
            </a:r>
          </a:p>
        </p:txBody>
      </p:sp>
      <p:pic>
        <p:nvPicPr>
          <p:cNvPr id="1026" name="Picture 2" descr="fahrenheit vs celsius plot">
            <a:extLst>
              <a:ext uri="{FF2B5EF4-FFF2-40B4-BE49-F238E27FC236}">
                <a16:creationId xmlns:a16="http://schemas.microsoft.com/office/drawing/2014/main" xmlns="" id="{C4A2D08E-88E9-48CF-90F2-7181AE1A1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874" y="1864103"/>
            <a:ext cx="6950108" cy="462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655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DF6231-69CA-41D5-B300-46654C7F1834}"/>
              </a:ext>
            </a:extLst>
          </p:cNvPr>
          <p:cNvSpPr>
            <a:spLocks noGrp="1"/>
          </p:cNvSpPr>
          <p:nvPr>
            <p:ph type="title"/>
          </p:nvPr>
        </p:nvSpPr>
        <p:spPr/>
        <p:txBody>
          <a:bodyPr/>
          <a:lstStyle/>
          <a:p>
            <a:r>
              <a:rPr lang="en-IN" b="1" dirty="0"/>
              <a:t>Nominal Variable (Unordered list)</a:t>
            </a:r>
            <a:endParaRPr lang="en-IN" dirty="0"/>
          </a:p>
        </p:txBody>
      </p:sp>
      <p:sp>
        <p:nvSpPr>
          <p:cNvPr id="3" name="Content Placeholder 2">
            <a:extLst>
              <a:ext uri="{FF2B5EF4-FFF2-40B4-BE49-F238E27FC236}">
                <a16:creationId xmlns:a16="http://schemas.microsoft.com/office/drawing/2014/main" xmlns="" id="{817F3071-7E36-446B-9461-5E05762F7CD6}"/>
              </a:ext>
            </a:extLst>
          </p:cNvPr>
          <p:cNvSpPr>
            <a:spLocks noGrp="1"/>
          </p:cNvSpPr>
          <p:nvPr>
            <p:ph idx="1"/>
          </p:nvPr>
        </p:nvSpPr>
        <p:spPr>
          <a:xfrm>
            <a:off x="838200" y="1825624"/>
            <a:ext cx="10515600" cy="3707910"/>
          </a:xfrm>
        </p:spPr>
        <p:txBody>
          <a:bodyPr>
            <a:normAutofit/>
          </a:bodyPr>
          <a:lstStyle/>
          <a:p>
            <a:r>
              <a:rPr lang="en-US" dirty="0"/>
              <a:t>A variable that has two or more categories, without any implied ordering.</a:t>
            </a:r>
          </a:p>
          <a:p>
            <a:pPr fontAlgn="base"/>
            <a:r>
              <a:rPr lang="en-US" b="1" dirty="0"/>
              <a:t>Examples : </a:t>
            </a:r>
            <a:r>
              <a:rPr lang="en-US" dirty="0"/>
              <a:t/>
            </a:r>
            <a:br>
              <a:rPr lang="en-US" dirty="0"/>
            </a:br>
            <a:r>
              <a:rPr lang="en-US" dirty="0"/>
              <a:t>   </a:t>
            </a:r>
            <a:r>
              <a:rPr lang="en-US" sz="2400" dirty="0"/>
              <a:t>Gender - Male, Female</a:t>
            </a:r>
          </a:p>
          <a:p>
            <a:pPr marL="457200" lvl="1" indent="0" fontAlgn="base">
              <a:buNone/>
            </a:pPr>
            <a:r>
              <a:rPr lang="en-US" dirty="0"/>
              <a:t>Marital Status - Unmarried, Married, Divorcee</a:t>
            </a:r>
          </a:p>
          <a:p>
            <a:pPr marL="457200" lvl="1" indent="0" fontAlgn="base">
              <a:buNone/>
            </a:pPr>
            <a:r>
              <a:rPr lang="en-US" dirty="0"/>
              <a:t>State - New Delhi, Haryana, Illinois, Michigan</a:t>
            </a:r>
          </a:p>
          <a:p>
            <a:endParaRPr lang="en-IN" dirty="0"/>
          </a:p>
        </p:txBody>
      </p:sp>
    </p:spTree>
    <p:extLst>
      <p:ext uri="{BB962C8B-B14F-4D97-AF65-F5344CB8AC3E}">
        <p14:creationId xmlns:p14="http://schemas.microsoft.com/office/powerpoint/2010/main" val="2571218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a16="http://schemas.microsoft.com/office/drawing/2014/main" xmlns="" id="{262644BA-61AA-4B61-833A-89B93C51B6C7}"/>
              </a:ext>
            </a:extLst>
          </p:cNvPr>
          <p:cNvSpPr>
            <a:spLocks noGrp="1"/>
          </p:cNvSpPr>
          <p:nvPr>
            <p:ph idx="1"/>
          </p:nvPr>
        </p:nvSpPr>
        <p:spPr/>
        <p:txBody>
          <a:bodyPr>
            <a:normAutofit/>
          </a:bodyPr>
          <a:lstStyle/>
          <a:p>
            <a:r>
              <a:rPr lang="en-IN" dirty="0"/>
              <a:t>Deterministic</a:t>
            </a:r>
          </a:p>
          <a:p>
            <a:pPr lvl="1">
              <a:lnSpc>
                <a:spcPct val="100000"/>
              </a:lnSpc>
            </a:pPr>
            <a:r>
              <a:rPr lang="en-IN" dirty="0"/>
              <a:t>Temperature conversion</a:t>
            </a:r>
          </a:p>
          <a:p>
            <a:pPr lvl="1"/>
            <a:r>
              <a:rPr lang="en-US" dirty="0"/>
              <a:t>Circumference = π × diameter</a:t>
            </a:r>
          </a:p>
          <a:p>
            <a:pPr lvl="1"/>
            <a:r>
              <a:rPr lang="en-US" dirty="0"/>
              <a:t>Hooke's Law: </a:t>
            </a:r>
            <a:r>
              <a:rPr lang="en-US" i="1" dirty="0"/>
              <a:t>Y</a:t>
            </a:r>
            <a:r>
              <a:rPr lang="en-US" dirty="0"/>
              <a:t> = α +</a:t>
            </a:r>
            <a:r>
              <a:rPr lang="en-US" i="1" dirty="0"/>
              <a:t> βX</a:t>
            </a:r>
            <a:r>
              <a:rPr lang="en-US" dirty="0"/>
              <a:t>, where </a:t>
            </a:r>
            <a:r>
              <a:rPr lang="en-US" i="1" dirty="0"/>
              <a:t>Y</a:t>
            </a:r>
            <a:r>
              <a:rPr lang="en-US" dirty="0"/>
              <a:t> = amount of stretch in a spring, and </a:t>
            </a:r>
            <a:r>
              <a:rPr lang="en-US" i="1" dirty="0"/>
              <a:t>X</a:t>
            </a:r>
            <a:r>
              <a:rPr lang="en-US" dirty="0"/>
              <a:t> = applied weight.</a:t>
            </a:r>
          </a:p>
          <a:p>
            <a:pPr lvl="1"/>
            <a:r>
              <a:rPr lang="en-US" dirty="0"/>
              <a:t>Ohm's Law: </a:t>
            </a:r>
            <a:r>
              <a:rPr lang="en-US" i="1" dirty="0"/>
              <a:t>I</a:t>
            </a:r>
            <a:r>
              <a:rPr lang="en-US" dirty="0"/>
              <a:t> = </a:t>
            </a:r>
            <a:r>
              <a:rPr lang="en-US" i="1" dirty="0"/>
              <a:t>V</a:t>
            </a:r>
            <a:r>
              <a:rPr lang="en-US" dirty="0"/>
              <a:t>/</a:t>
            </a:r>
            <a:r>
              <a:rPr lang="en-US" i="1" dirty="0"/>
              <a:t>r</a:t>
            </a:r>
            <a:r>
              <a:rPr lang="en-US" dirty="0"/>
              <a:t>, where </a:t>
            </a:r>
            <a:r>
              <a:rPr lang="en-US" i="1" dirty="0"/>
              <a:t>V</a:t>
            </a:r>
            <a:r>
              <a:rPr lang="en-US" dirty="0"/>
              <a:t> = voltage applied, </a:t>
            </a:r>
            <a:r>
              <a:rPr lang="en-US" i="1" dirty="0"/>
              <a:t>r</a:t>
            </a:r>
            <a:r>
              <a:rPr lang="en-US" dirty="0"/>
              <a:t> = resistance, and </a:t>
            </a:r>
            <a:r>
              <a:rPr lang="en-US" i="1" dirty="0"/>
              <a:t>I</a:t>
            </a:r>
            <a:r>
              <a:rPr lang="en-US" dirty="0"/>
              <a:t> = current.</a:t>
            </a:r>
          </a:p>
          <a:p>
            <a:pPr lvl="1"/>
            <a:r>
              <a:rPr lang="en-US" dirty="0"/>
              <a:t>Boyle's Law: For a constant temperature, </a:t>
            </a:r>
            <a:r>
              <a:rPr lang="en-US" i="1" dirty="0"/>
              <a:t>P</a:t>
            </a:r>
            <a:r>
              <a:rPr lang="en-US" dirty="0"/>
              <a:t> = α/</a:t>
            </a:r>
            <a:r>
              <a:rPr lang="en-US" i="1" dirty="0"/>
              <a:t>V</a:t>
            </a:r>
            <a:r>
              <a:rPr lang="en-US" dirty="0"/>
              <a:t>, where </a:t>
            </a:r>
            <a:r>
              <a:rPr lang="en-US" i="1" dirty="0"/>
              <a:t>P</a:t>
            </a:r>
            <a:r>
              <a:rPr lang="en-US" dirty="0"/>
              <a:t> = pressure, α = constant for each gas, and </a:t>
            </a:r>
            <a:r>
              <a:rPr lang="en-US" i="1" dirty="0"/>
              <a:t>V</a:t>
            </a:r>
            <a:r>
              <a:rPr lang="en-US" dirty="0"/>
              <a:t> = volume of gas.</a:t>
            </a:r>
          </a:p>
          <a:p>
            <a:pPr lvl="1"/>
            <a:endParaRPr lang="en-IN" dirty="0"/>
          </a:p>
          <a:p>
            <a:endParaRPr lang="en-IN" dirty="0"/>
          </a:p>
          <a:p>
            <a:pPr marL="0" indent="0">
              <a:buNone/>
            </a:pPr>
            <a:endParaRPr lang="en-IN" dirty="0"/>
          </a:p>
        </p:txBody>
      </p:sp>
    </p:spTree>
    <p:extLst>
      <p:ext uri="{BB962C8B-B14F-4D97-AF65-F5344CB8AC3E}">
        <p14:creationId xmlns:p14="http://schemas.microsoft.com/office/powerpoint/2010/main" val="1594565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a16="http://schemas.microsoft.com/office/drawing/2014/main" xmlns="" id="{262644BA-61AA-4B61-833A-89B93C51B6C7}"/>
              </a:ext>
            </a:extLst>
          </p:cNvPr>
          <p:cNvSpPr>
            <a:spLocks noGrp="1"/>
          </p:cNvSpPr>
          <p:nvPr>
            <p:ph idx="1"/>
          </p:nvPr>
        </p:nvSpPr>
        <p:spPr/>
        <p:txBody>
          <a:bodyPr>
            <a:normAutofit fontScale="92500" lnSpcReduction="20000"/>
          </a:bodyPr>
          <a:lstStyle/>
          <a:p>
            <a:r>
              <a:rPr lang="en-IN" dirty="0"/>
              <a:t>Statistical</a:t>
            </a:r>
          </a:p>
          <a:p>
            <a:r>
              <a:rPr lang="en-US" dirty="0"/>
              <a:t>Height and weight — as height increases, you'd expect weight to increase, but not perfectly.</a:t>
            </a:r>
          </a:p>
          <a:p>
            <a:r>
              <a:rPr lang="en-US" dirty="0"/>
              <a:t>Alcohol consumed and blood alcohol content — as alcohol consumption increases, you'd expect one's blood alcohol content to increase, but not perfectly.</a:t>
            </a:r>
          </a:p>
          <a:p>
            <a:r>
              <a:rPr lang="en-US" dirty="0"/>
              <a:t>Vital lung capacity and pack-years of smoking — as amount of smoking increases (as quantified by the number of pack-years of smoking), you'd expect lung function (as quantified by vital lung capacity) to decrease, but not perfectly.</a:t>
            </a:r>
          </a:p>
          <a:p>
            <a:r>
              <a:rPr lang="en-US" dirty="0"/>
              <a:t>Driving speed and gas mileage — as driving speed increases, you'd expect gas mileage to decrease, but not perfectly.</a:t>
            </a:r>
          </a:p>
          <a:p>
            <a:endParaRPr lang="en-IN" dirty="0"/>
          </a:p>
          <a:p>
            <a:pPr marL="0" indent="0">
              <a:buNone/>
            </a:pPr>
            <a:endParaRPr lang="en-IN" dirty="0"/>
          </a:p>
        </p:txBody>
      </p:sp>
    </p:spTree>
    <p:extLst>
      <p:ext uri="{BB962C8B-B14F-4D97-AF65-F5344CB8AC3E}">
        <p14:creationId xmlns:p14="http://schemas.microsoft.com/office/powerpoint/2010/main" val="2653700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7DDABB9-8D1B-4B9F-B544-01383D18F4D3}"/>
              </a:ext>
            </a:extLst>
          </p:cNvPr>
          <p:cNvPicPr>
            <a:picLocks noChangeAspect="1"/>
          </p:cNvPicPr>
          <p:nvPr/>
        </p:nvPicPr>
        <p:blipFill rotWithShape="1">
          <a:blip r:embed="rId3"/>
          <a:srcRect l="6223" t="16880" r="8404" b="21419"/>
          <a:stretch/>
        </p:blipFill>
        <p:spPr>
          <a:xfrm>
            <a:off x="797667" y="1313233"/>
            <a:ext cx="10408597" cy="4231533"/>
          </a:xfrm>
          <a:prstGeom prst="rect">
            <a:avLst/>
          </a:prstGeom>
        </p:spPr>
      </p:pic>
    </p:spTree>
    <p:extLst>
      <p:ext uri="{BB962C8B-B14F-4D97-AF65-F5344CB8AC3E}">
        <p14:creationId xmlns:p14="http://schemas.microsoft.com/office/powerpoint/2010/main" val="123071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73219F7-804F-47B1-9814-4A3F39258855}"/>
              </a:ext>
            </a:extLst>
          </p:cNvPr>
          <p:cNvPicPr>
            <a:picLocks noChangeAspect="1"/>
          </p:cNvPicPr>
          <p:nvPr/>
        </p:nvPicPr>
        <p:blipFill rotWithShape="1">
          <a:blip r:embed="rId2"/>
          <a:srcRect l="5903" t="10709" r="9282" b="10709"/>
          <a:stretch/>
        </p:blipFill>
        <p:spPr>
          <a:xfrm>
            <a:off x="719847" y="734438"/>
            <a:ext cx="10340502" cy="5389123"/>
          </a:xfrm>
          <a:prstGeom prst="rect">
            <a:avLst/>
          </a:prstGeom>
        </p:spPr>
      </p:pic>
    </p:spTree>
    <p:extLst>
      <p:ext uri="{BB962C8B-B14F-4D97-AF65-F5344CB8AC3E}">
        <p14:creationId xmlns:p14="http://schemas.microsoft.com/office/powerpoint/2010/main" val="1606620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17DD35A-697F-4C79-A394-0206B8F537B2}"/>
              </a:ext>
            </a:extLst>
          </p:cNvPr>
          <p:cNvPicPr>
            <a:picLocks noChangeAspect="1"/>
          </p:cNvPicPr>
          <p:nvPr/>
        </p:nvPicPr>
        <p:blipFill rotWithShape="1">
          <a:blip r:embed="rId2"/>
          <a:srcRect l="7978" t="12199" r="8804" b="9929"/>
          <a:stretch/>
        </p:blipFill>
        <p:spPr>
          <a:xfrm>
            <a:off x="972766" y="836579"/>
            <a:ext cx="10145949" cy="5340486"/>
          </a:xfrm>
          <a:prstGeom prst="rect">
            <a:avLst/>
          </a:prstGeom>
        </p:spPr>
      </p:pic>
    </p:spTree>
    <p:extLst>
      <p:ext uri="{BB962C8B-B14F-4D97-AF65-F5344CB8AC3E}">
        <p14:creationId xmlns:p14="http://schemas.microsoft.com/office/powerpoint/2010/main" val="1839039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E21F5AF-3603-4990-B1D6-25F38D5A5B39}"/>
              </a:ext>
            </a:extLst>
          </p:cNvPr>
          <p:cNvPicPr>
            <a:picLocks noChangeAspect="1"/>
          </p:cNvPicPr>
          <p:nvPr/>
        </p:nvPicPr>
        <p:blipFill rotWithShape="1">
          <a:blip r:embed="rId2"/>
          <a:srcRect l="11585" t="22962" r="8583" b="13928"/>
          <a:stretch/>
        </p:blipFill>
        <p:spPr>
          <a:xfrm>
            <a:off x="1352145" y="1507786"/>
            <a:ext cx="9319098" cy="4143983"/>
          </a:xfrm>
          <a:prstGeom prst="rect">
            <a:avLst/>
          </a:prstGeom>
        </p:spPr>
      </p:pic>
      <p:sp>
        <p:nvSpPr>
          <p:cNvPr id="3" name="TextBox 2">
            <a:extLst>
              <a:ext uri="{FF2B5EF4-FFF2-40B4-BE49-F238E27FC236}">
                <a16:creationId xmlns:a16="http://schemas.microsoft.com/office/drawing/2014/main" xmlns="" id="{E1512695-3A60-4D72-B3C6-BA923AF30FBC}"/>
              </a:ext>
            </a:extLst>
          </p:cNvPr>
          <p:cNvSpPr txBox="1"/>
          <p:nvPr/>
        </p:nvSpPr>
        <p:spPr>
          <a:xfrm>
            <a:off x="2665379" y="515566"/>
            <a:ext cx="7208127" cy="769441"/>
          </a:xfrm>
          <a:prstGeom prst="rect">
            <a:avLst/>
          </a:prstGeom>
          <a:noFill/>
        </p:spPr>
        <p:txBody>
          <a:bodyPr wrap="none" rtlCol="0">
            <a:spAutoFit/>
          </a:bodyPr>
          <a:lstStyle/>
          <a:p>
            <a:r>
              <a:rPr lang="en-IN" sz="4400" dirty="0"/>
              <a:t>Ordinary Least Square Method</a:t>
            </a:r>
          </a:p>
        </p:txBody>
      </p:sp>
    </p:spTree>
    <p:extLst>
      <p:ext uri="{BB962C8B-B14F-4D97-AF65-F5344CB8AC3E}">
        <p14:creationId xmlns:p14="http://schemas.microsoft.com/office/powerpoint/2010/main" val="2205529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30CC2-BF64-41A3-BDE0-3C6EF7B0275D}"/>
              </a:ext>
            </a:extLst>
          </p:cNvPr>
          <p:cNvSpPr>
            <a:spLocks noGrp="1"/>
          </p:cNvSpPr>
          <p:nvPr>
            <p:ph type="title"/>
          </p:nvPr>
        </p:nvSpPr>
        <p:spPr/>
        <p:txBody>
          <a:bodyPr/>
          <a:lstStyle/>
          <a:p>
            <a:r>
              <a:rPr lang="en-IN" dirty="0"/>
              <a:t>Types of Relationships</a:t>
            </a:r>
          </a:p>
        </p:txBody>
      </p:sp>
      <p:pic>
        <p:nvPicPr>
          <p:cNvPr id="2050" name="Picture 2" descr="skin cancer vs state latitude plot">
            <a:extLst>
              <a:ext uri="{FF2B5EF4-FFF2-40B4-BE49-F238E27FC236}">
                <a16:creationId xmlns:a16="http://schemas.microsoft.com/office/drawing/2014/main" xmlns="" id="{8D48A02C-F25B-4DAA-ACEC-B598B4C48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522" y="1690688"/>
            <a:ext cx="7592505" cy="501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49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3074" name="Picture 2" descr="weight vs height plot">
            <a:extLst>
              <a:ext uri="{FF2B5EF4-FFF2-40B4-BE49-F238E27FC236}">
                <a16:creationId xmlns:a16="http://schemas.microsoft.com/office/drawing/2014/main" xmlns="" id="{2F32CDAF-FFC8-4BE0-8E38-4A736E525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021" y="1305760"/>
            <a:ext cx="7185778" cy="478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001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7" name="Picture 6">
            <a:extLst>
              <a:ext uri="{FF2B5EF4-FFF2-40B4-BE49-F238E27FC236}">
                <a16:creationId xmlns:a16="http://schemas.microsoft.com/office/drawing/2014/main" xmlns="" id="{075670AC-4F43-47B4-89E8-D578613B2540}"/>
              </a:ext>
            </a:extLst>
          </p:cNvPr>
          <p:cNvPicPr>
            <a:picLocks noChangeAspect="1"/>
          </p:cNvPicPr>
          <p:nvPr/>
        </p:nvPicPr>
        <p:blipFill rotWithShape="1">
          <a:blip r:embed="rId3"/>
          <a:srcRect l="27371" t="54982" r="16495" b="27010"/>
          <a:stretch/>
        </p:blipFill>
        <p:spPr>
          <a:xfrm>
            <a:off x="1036948" y="1583703"/>
            <a:ext cx="11023321" cy="1989056"/>
          </a:xfrm>
          <a:prstGeom prst="rect">
            <a:avLst/>
          </a:prstGeom>
        </p:spPr>
      </p:pic>
      <p:pic>
        <p:nvPicPr>
          <p:cNvPr id="8" name="Picture 7">
            <a:extLst>
              <a:ext uri="{FF2B5EF4-FFF2-40B4-BE49-F238E27FC236}">
                <a16:creationId xmlns:a16="http://schemas.microsoft.com/office/drawing/2014/main" xmlns="" id="{9684D9DA-6A2B-4C26-BEEA-75E62C29BE2E}"/>
              </a:ext>
            </a:extLst>
          </p:cNvPr>
          <p:cNvPicPr>
            <a:picLocks noChangeAspect="1"/>
          </p:cNvPicPr>
          <p:nvPr/>
        </p:nvPicPr>
        <p:blipFill rotWithShape="1">
          <a:blip r:embed="rId4"/>
          <a:srcRect l="27835" t="31477" r="59716" b="30135"/>
          <a:stretch/>
        </p:blipFill>
        <p:spPr>
          <a:xfrm>
            <a:off x="1131215" y="3132355"/>
            <a:ext cx="2036191" cy="3531933"/>
          </a:xfrm>
          <a:prstGeom prst="rect">
            <a:avLst/>
          </a:prstGeom>
        </p:spPr>
      </p:pic>
      <p:sp>
        <p:nvSpPr>
          <p:cNvPr id="9" name="TextBox 8">
            <a:extLst>
              <a:ext uri="{FF2B5EF4-FFF2-40B4-BE49-F238E27FC236}">
                <a16:creationId xmlns:a16="http://schemas.microsoft.com/office/drawing/2014/main" xmlns="" id="{6C4D9195-59C6-44F1-B277-F1080FD56144}"/>
              </a:ext>
            </a:extLst>
          </p:cNvPr>
          <p:cNvSpPr txBox="1"/>
          <p:nvPr/>
        </p:nvSpPr>
        <p:spPr>
          <a:xfrm>
            <a:off x="3261673" y="3563332"/>
            <a:ext cx="8356968" cy="1754326"/>
          </a:xfrm>
          <a:prstGeom prst="rect">
            <a:avLst/>
          </a:prstGeom>
          <a:noFill/>
        </p:spPr>
        <p:txBody>
          <a:bodyPr wrap="none" rtlCol="0">
            <a:spAutoFit/>
          </a:bodyPr>
          <a:lstStyle/>
          <a:p>
            <a:r>
              <a:rPr lang="en-US" dirty="0"/>
              <a:t> it has some "</a:t>
            </a:r>
            <a:r>
              <a:rPr lang="en-US" b="1" dirty="0"/>
              <a:t>prediction error</a:t>
            </a:r>
            <a:r>
              <a:rPr lang="en-US" dirty="0"/>
              <a:t>" (or "</a:t>
            </a:r>
            <a:r>
              <a:rPr lang="en-US" b="1" dirty="0"/>
              <a:t>residual error</a:t>
            </a:r>
            <a:r>
              <a:rPr lang="en-US" dirty="0"/>
              <a:t>"). </a:t>
            </a:r>
          </a:p>
          <a:p>
            <a:r>
              <a:rPr lang="en-US" dirty="0"/>
              <a:t>In fact, the size of its prediction error is 127-120.1 or 6.9 pounds.</a:t>
            </a:r>
          </a:p>
          <a:p>
            <a:r>
              <a:rPr lang="en-US" dirty="0"/>
              <a:t>As you can see, the size of the prediction error depends on the data point. </a:t>
            </a:r>
          </a:p>
          <a:p>
            <a:r>
              <a:rPr lang="en-US" dirty="0"/>
              <a:t>If we didn't know the weight of student 5, the equation of the line would predict his or </a:t>
            </a:r>
          </a:p>
          <a:p>
            <a:r>
              <a:rPr lang="en-US" dirty="0"/>
              <a:t>her weight to be -266.53 + 6.1376(69) or 157 pounds. </a:t>
            </a:r>
          </a:p>
          <a:p>
            <a:r>
              <a:rPr lang="en-US" dirty="0"/>
              <a:t>The size of the prediction error here is 162-157, or 5 pounds.</a:t>
            </a:r>
            <a:endParaRPr lang="en-IN" dirty="0"/>
          </a:p>
        </p:txBody>
      </p:sp>
    </p:spTree>
    <p:extLst>
      <p:ext uri="{BB962C8B-B14F-4D97-AF65-F5344CB8AC3E}">
        <p14:creationId xmlns:p14="http://schemas.microsoft.com/office/powerpoint/2010/main" val="264114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4" name="Picture 3">
            <a:extLst>
              <a:ext uri="{FF2B5EF4-FFF2-40B4-BE49-F238E27FC236}">
                <a16:creationId xmlns:a16="http://schemas.microsoft.com/office/drawing/2014/main" xmlns="" id="{CE8ECBB3-3C76-4F15-A606-6ED908AC3D9E}"/>
              </a:ext>
            </a:extLst>
          </p:cNvPr>
          <p:cNvPicPr>
            <a:picLocks noChangeAspect="1"/>
          </p:cNvPicPr>
          <p:nvPr/>
        </p:nvPicPr>
        <p:blipFill rotWithShape="1">
          <a:blip r:embed="rId2"/>
          <a:srcRect l="26907" t="12784" r="4510" b="44742"/>
          <a:stretch/>
        </p:blipFill>
        <p:spPr>
          <a:xfrm>
            <a:off x="186756" y="1690688"/>
            <a:ext cx="12005244" cy="4182211"/>
          </a:xfrm>
          <a:prstGeom prst="rect">
            <a:avLst/>
          </a:prstGeom>
        </p:spPr>
      </p:pic>
    </p:spTree>
    <p:extLst>
      <p:ext uri="{BB962C8B-B14F-4D97-AF65-F5344CB8AC3E}">
        <p14:creationId xmlns:p14="http://schemas.microsoft.com/office/powerpoint/2010/main" val="1819048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614D5E-FD62-408E-8E83-09154C6A4E0B}"/>
              </a:ext>
            </a:extLst>
          </p:cNvPr>
          <p:cNvSpPr>
            <a:spLocks noGrp="1"/>
          </p:cNvSpPr>
          <p:nvPr>
            <p:ph type="title"/>
          </p:nvPr>
        </p:nvSpPr>
        <p:spPr/>
        <p:txBody>
          <a:bodyPr/>
          <a:lstStyle/>
          <a:p>
            <a:r>
              <a:rPr lang="en-IN" b="1" dirty="0"/>
              <a:t>Ordinal Variable (Ordered list)</a:t>
            </a:r>
            <a:endParaRPr lang="en-IN" dirty="0"/>
          </a:p>
        </p:txBody>
      </p:sp>
      <p:sp>
        <p:nvSpPr>
          <p:cNvPr id="3" name="Content Placeholder 2">
            <a:extLst>
              <a:ext uri="{FF2B5EF4-FFF2-40B4-BE49-F238E27FC236}">
                <a16:creationId xmlns:a16="http://schemas.microsoft.com/office/drawing/2014/main" xmlns="" id="{1D2898B3-5985-45D7-8FAE-A9588327CC64}"/>
              </a:ext>
            </a:extLst>
          </p:cNvPr>
          <p:cNvSpPr>
            <a:spLocks noGrp="1"/>
          </p:cNvSpPr>
          <p:nvPr>
            <p:ph idx="1"/>
          </p:nvPr>
        </p:nvSpPr>
        <p:spPr/>
        <p:txBody>
          <a:bodyPr/>
          <a:lstStyle/>
          <a:p>
            <a:pPr fontAlgn="base"/>
            <a:r>
              <a:rPr lang="en-US" dirty="0"/>
              <a:t>A variable that has two or more categories, with clear ordering.</a:t>
            </a:r>
            <a:br>
              <a:rPr lang="en-US" dirty="0"/>
            </a:br>
            <a:r>
              <a:rPr lang="en-US" dirty="0"/>
              <a:t/>
            </a:r>
            <a:br>
              <a:rPr lang="en-US" dirty="0"/>
            </a:br>
            <a:r>
              <a:rPr lang="en-US" b="1" dirty="0"/>
              <a:t>Examples : </a:t>
            </a:r>
            <a:endParaRPr lang="en-US" dirty="0"/>
          </a:p>
          <a:p>
            <a:pPr fontAlgn="base"/>
            <a:r>
              <a:rPr lang="en-US" dirty="0"/>
              <a:t>Scale - Strongly Disagree, Disagree, Neutral, Agree, Strongly Agree</a:t>
            </a:r>
          </a:p>
          <a:p>
            <a:pPr fontAlgn="base"/>
            <a:r>
              <a:rPr lang="en-US" dirty="0"/>
              <a:t>Rating - Very low, Low, Medium, Great, Very great</a:t>
            </a:r>
          </a:p>
          <a:p>
            <a:endParaRPr lang="en-IN" dirty="0"/>
          </a:p>
        </p:txBody>
      </p:sp>
    </p:spTree>
    <p:extLst>
      <p:ext uri="{BB962C8B-B14F-4D97-AF65-F5344CB8AC3E}">
        <p14:creationId xmlns:p14="http://schemas.microsoft.com/office/powerpoint/2010/main" val="25873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3" name="Picture 2">
            <a:extLst>
              <a:ext uri="{FF2B5EF4-FFF2-40B4-BE49-F238E27FC236}">
                <a16:creationId xmlns:a16="http://schemas.microsoft.com/office/drawing/2014/main" xmlns="" id="{0113DA37-9A77-48B3-B0F0-D1C1CB77BBCB}"/>
              </a:ext>
            </a:extLst>
          </p:cNvPr>
          <p:cNvPicPr>
            <a:picLocks noChangeAspect="1"/>
          </p:cNvPicPr>
          <p:nvPr/>
        </p:nvPicPr>
        <p:blipFill rotWithShape="1">
          <a:blip r:embed="rId2"/>
          <a:srcRect l="26366" t="21718" r="16263" b="24124"/>
          <a:stretch/>
        </p:blipFill>
        <p:spPr>
          <a:xfrm>
            <a:off x="838200" y="1577565"/>
            <a:ext cx="9418163" cy="5001021"/>
          </a:xfrm>
          <a:prstGeom prst="rect">
            <a:avLst/>
          </a:prstGeom>
        </p:spPr>
      </p:pic>
    </p:spTree>
    <p:extLst>
      <p:ext uri="{BB962C8B-B14F-4D97-AF65-F5344CB8AC3E}">
        <p14:creationId xmlns:p14="http://schemas.microsoft.com/office/powerpoint/2010/main" val="3192899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sp>
        <p:nvSpPr>
          <p:cNvPr id="4" name="Content Placeholder 3">
            <a:extLst>
              <a:ext uri="{FF2B5EF4-FFF2-40B4-BE49-F238E27FC236}">
                <a16:creationId xmlns:a16="http://schemas.microsoft.com/office/drawing/2014/main" xmlns="" id="{E9B58AE0-870B-4DC6-8038-485442C786F9}"/>
              </a:ext>
            </a:extLst>
          </p:cNvPr>
          <p:cNvSpPr>
            <a:spLocks noGrp="1"/>
          </p:cNvSpPr>
          <p:nvPr>
            <p:ph idx="1"/>
          </p:nvPr>
        </p:nvSpPr>
        <p:spPr/>
        <p:txBody>
          <a:bodyPr/>
          <a:lstStyle/>
          <a:p>
            <a:r>
              <a:rPr lang="en-US" dirty="0"/>
              <a:t>Based on the least squares criterion, which equation best summarizes the data? </a:t>
            </a:r>
          </a:p>
          <a:p>
            <a:r>
              <a:rPr lang="en-US" dirty="0"/>
              <a:t>The sum of the squared prediction errors is 766.5 for the dashed line, while it is only 597.4 for the solid line. </a:t>
            </a:r>
          </a:p>
          <a:p>
            <a:r>
              <a:rPr lang="en-US" dirty="0"/>
              <a:t>Therefore, of the two lines, the solid line, </a:t>
            </a:r>
            <a:r>
              <a:rPr lang="en-US" i="1" dirty="0"/>
              <a:t>w</a:t>
            </a:r>
            <a:r>
              <a:rPr lang="en-US" dirty="0"/>
              <a:t> = -266.53 + 6.1376h, best summarizes the data.</a:t>
            </a:r>
            <a:endParaRPr lang="en-IN" dirty="0"/>
          </a:p>
        </p:txBody>
      </p:sp>
    </p:spTree>
    <p:extLst>
      <p:ext uri="{BB962C8B-B14F-4D97-AF65-F5344CB8AC3E}">
        <p14:creationId xmlns:p14="http://schemas.microsoft.com/office/powerpoint/2010/main" val="3192699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6" name="Picture 5">
            <a:extLst>
              <a:ext uri="{FF2B5EF4-FFF2-40B4-BE49-F238E27FC236}">
                <a16:creationId xmlns:a16="http://schemas.microsoft.com/office/drawing/2014/main" xmlns="" id="{6B851F2A-30E2-425C-BC12-C35350D51D75}"/>
              </a:ext>
            </a:extLst>
          </p:cNvPr>
          <p:cNvPicPr>
            <a:picLocks noChangeAspect="1"/>
          </p:cNvPicPr>
          <p:nvPr/>
        </p:nvPicPr>
        <p:blipFill rotWithShape="1">
          <a:blip r:embed="rId2"/>
          <a:srcRect l="26581" t="28692" r="5618" b="9423"/>
          <a:stretch/>
        </p:blipFill>
        <p:spPr>
          <a:xfrm>
            <a:off x="838200" y="1690688"/>
            <a:ext cx="10200588" cy="5024219"/>
          </a:xfrm>
          <a:prstGeom prst="rect">
            <a:avLst/>
          </a:prstGeom>
        </p:spPr>
      </p:pic>
    </p:spTree>
    <p:extLst>
      <p:ext uri="{BB962C8B-B14F-4D97-AF65-F5344CB8AC3E}">
        <p14:creationId xmlns:p14="http://schemas.microsoft.com/office/powerpoint/2010/main" val="4073340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791598-E189-4D5A-AE8B-D6E123C9E4D7}"/>
              </a:ext>
            </a:extLst>
          </p:cNvPr>
          <p:cNvSpPr>
            <a:spLocks noGrp="1"/>
          </p:cNvSpPr>
          <p:nvPr>
            <p:ph type="title"/>
          </p:nvPr>
        </p:nvSpPr>
        <p:spPr/>
        <p:txBody>
          <a:bodyPr/>
          <a:lstStyle/>
          <a:p>
            <a:r>
              <a:rPr lang="en-IN" dirty="0"/>
              <a:t>Slope and Intercept calculation</a:t>
            </a:r>
          </a:p>
        </p:txBody>
      </p:sp>
      <p:pic>
        <p:nvPicPr>
          <p:cNvPr id="1026" name="Picture 2" descr="the linear regression equation">
            <a:extLst>
              <a:ext uri="{FF2B5EF4-FFF2-40B4-BE49-F238E27FC236}">
                <a16:creationId xmlns:a16="http://schemas.microsoft.com/office/drawing/2014/main" xmlns="" id="{346E78D7-EDAF-4CDA-9FF9-57065CD94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983" y="2467417"/>
            <a:ext cx="6148067" cy="260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4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B9EAE0-5FA5-451A-A158-BD802E523046}"/>
              </a:ext>
            </a:extLst>
          </p:cNvPr>
          <p:cNvSpPr>
            <a:spLocks noGrp="1"/>
          </p:cNvSpPr>
          <p:nvPr>
            <p:ph type="title"/>
          </p:nvPr>
        </p:nvSpPr>
        <p:spPr/>
        <p:txBody>
          <a:bodyPr>
            <a:normAutofit fontScale="90000"/>
          </a:bodyPr>
          <a:lstStyle/>
          <a:p>
            <a:r>
              <a:rPr lang="en-US" dirty="0"/>
              <a:t>How to Find a Linear Regression Equation: Steps</a:t>
            </a:r>
            <a:br>
              <a:rPr lang="en-US" dirty="0"/>
            </a:br>
            <a:endParaRPr lang="en-IN" dirty="0"/>
          </a:p>
        </p:txBody>
      </p:sp>
      <p:sp>
        <p:nvSpPr>
          <p:cNvPr id="4" name="TextBox 3">
            <a:extLst>
              <a:ext uri="{FF2B5EF4-FFF2-40B4-BE49-F238E27FC236}">
                <a16:creationId xmlns:a16="http://schemas.microsoft.com/office/drawing/2014/main" xmlns="" id="{6B5FFB94-6A33-4E58-8B0B-7F304B254E71}"/>
              </a:ext>
            </a:extLst>
          </p:cNvPr>
          <p:cNvSpPr txBox="1"/>
          <p:nvPr/>
        </p:nvSpPr>
        <p:spPr>
          <a:xfrm>
            <a:off x="961534" y="1464444"/>
            <a:ext cx="9737888" cy="646331"/>
          </a:xfrm>
          <a:prstGeom prst="rect">
            <a:avLst/>
          </a:prstGeom>
          <a:noFill/>
        </p:spPr>
        <p:txBody>
          <a:bodyPr wrap="square" rtlCol="0">
            <a:spAutoFit/>
          </a:bodyPr>
          <a:lstStyle/>
          <a:p>
            <a:r>
              <a:rPr lang="en-US" b="1" dirty="0"/>
              <a:t>Step 1:</a:t>
            </a:r>
            <a:r>
              <a:rPr lang="en-US" dirty="0"/>
              <a:t> </a:t>
            </a:r>
            <a:r>
              <a:rPr lang="en-US" i="1" dirty="0"/>
              <a:t>Make a chart of your data, filling in the columns in the same way as you would fill in the chart if you were finding the Pearson’s Correlation Coefficient.</a:t>
            </a:r>
            <a:endParaRPr lang="en-IN" dirty="0"/>
          </a:p>
        </p:txBody>
      </p:sp>
      <p:graphicFrame>
        <p:nvGraphicFramePr>
          <p:cNvPr id="5" name="Table 4">
            <a:extLst>
              <a:ext uri="{FF2B5EF4-FFF2-40B4-BE49-F238E27FC236}">
                <a16:creationId xmlns:a16="http://schemas.microsoft.com/office/drawing/2014/main" xmlns="" id="{D8779744-BBE4-46FB-90F8-CE83E56F86F4}"/>
              </a:ext>
            </a:extLst>
          </p:cNvPr>
          <p:cNvGraphicFramePr>
            <a:graphicFrameLocks noGrp="1"/>
          </p:cNvGraphicFramePr>
          <p:nvPr>
            <p:extLst>
              <p:ext uri="{D42A27DB-BD31-4B8C-83A1-F6EECF244321}">
                <p14:modId xmlns:p14="http://schemas.microsoft.com/office/powerpoint/2010/main" val="1052293024"/>
              </p:ext>
            </p:extLst>
          </p:nvPr>
        </p:nvGraphicFramePr>
        <p:xfrm>
          <a:off x="1583704" y="2419005"/>
          <a:ext cx="7984500" cy="3200400"/>
        </p:xfrm>
        <a:graphic>
          <a:graphicData uri="http://schemas.openxmlformats.org/drawingml/2006/table">
            <a:tbl>
              <a:tblPr/>
              <a:tblGrid>
                <a:gridCol w="1330750">
                  <a:extLst>
                    <a:ext uri="{9D8B030D-6E8A-4147-A177-3AD203B41FA5}">
                      <a16:colId xmlns:a16="http://schemas.microsoft.com/office/drawing/2014/main" xmlns="" val="2220054328"/>
                    </a:ext>
                  </a:extLst>
                </a:gridCol>
                <a:gridCol w="1330750">
                  <a:extLst>
                    <a:ext uri="{9D8B030D-6E8A-4147-A177-3AD203B41FA5}">
                      <a16:colId xmlns:a16="http://schemas.microsoft.com/office/drawing/2014/main" xmlns="" val="3430903564"/>
                    </a:ext>
                  </a:extLst>
                </a:gridCol>
                <a:gridCol w="1330750">
                  <a:extLst>
                    <a:ext uri="{9D8B030D-6E8A-4147-A177-3AD203B41FA5}">
                      <a16:colId xmlns:a16="http://schemas.microsoft.com/office/drawing/2014/main" xmlns="" val="2251622594"/>
                    </a:ext>
                  </a:extLst>
                </a:gridCol>
                <a:gridCol w="1330750">
                  <a:extLst>
                    <a:ext uri="{9D8B030D-6E8A-4147-A177-3AD203B41FA5}">
                      <a16:colId xmlns:a16="http://schemas.microsoft.com/office/drawing/2014/main" xmlns="" val="1742925257"/>
                    </a:ext>
                  </a:extLst>
                </a:gridCol>
                <a:gridCol w="1330750">
                  <a:extLst>
                    <a:ext uri="{9D8B030D-6E8A-4147-A177-3AD203B41FA5}">
                      <a16:colId xmlns:a16="http://schemas.microsoft.com/office/drawing/2014/main" xmlns="" val="2164493455"/>
                    </a:ext>
                  </a:extLst>
                </a:gridCol>
                <a:gridCol w="1330750">
                  <a:extLst>
                    <a:ext uri="{9D8B030D-6E8A-4147-A177-3AD203B41FA5}">
                      <a16:colId xmlns:a16="http://schemas.microsoft.com/office/drawing/2014/main" xmlns="" val="561678230"/>
                    </a:ext>
                  </a:extLst>
                </a:gridCol>
              </a:tblGrid>
              <a:tr h="0">
                <a:tc>
                  <a:txBody>
                    <a:bodyPr/>
                    <a:lstStyle/>
                    <a:p>
                      <a:pPr algn="l" fontAlgn="base"/>
                      <a:r>
                        <a:rPr lang="en-IN" b="0" cap="all">
                          <a:solidFill>
                            <a:srgbClr val="666666"/>
                          </a:solidFill>
                          <a:effectLst/>
                          <a:latin typeface="inherit"/>
                        </a:rPr>
                        <a:t>SUBJECT</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AGE X</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GLUCOSE LEVEL 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Y</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4231688596"/>
                  </a:ext>
                </a:extLst>
              </a:tr>
              <a:tr h="0">
                <a:tc>
                  <a:txBody>
                    <a:bodyPr/>
                    <a:lstStyle/>
                    <a:p>
                      <a:pPr algn="l" fontAlgn="base"/>
                      <a:r>
                        <a:rPr lang="en-IN" b="0">
                          <a:effectLst/>
                          <a:latin typeface="inherit"/>
                        </a:rPr>
                        <a:t>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1849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9801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4091093297"/>
                  </a:ext>
                </a:extLst>
              </a:tr>
              <a:tr h="0">
                <a:tc>
                  <a:txBody>
                    <a:bodyPr/>
                    <a:lstStyle/>
                    <a:p>
                      <a:pPr algn="l" fontAlgn="base"/>
                      <a:r>
                        <a:rPr lang="en-IN" b="0">
                          <a:effectLst/>
                          <a:latin typeface="inherit"/>
                        </a:rPr>
                        <a:t>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1365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2095694402"/>
                  </a:ext>
                </a:extLst>
              </a:tr>
              <a:tr h="0">
                <a:tc>
                  <a:txBody>
                    <a:bodyPr/>
                    <a:lstStyle/>
                    <a:p>
                      <a:pPr algn="l" fontAlgn="base"/>
                      <a:r>
                        <a:rPr lang="en-IN" b="0">
                          <a:effectLst/>
                          <a:latin typeface="inherit"/>
                        </a:rPr>
                        <a:t>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1975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544249091"/>
                  </a:ext>
                </a:extLst>
              </a:tr>
              <a:tr h="0">
                <a:tc>
                  <a:txBody>
                    <a:bodyPr/>
                    <a:lstStyle/>
                    <a:p>
                      <a:pPr algn="l" fontAlgn="base"/>
                      <a:r>
                        <a:rPr lang="en-IN" b="0">
                          <a:effectLst/>
                          <a:latin typeface="inherit"/>
                        </a:rPr>
                        <a:t>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3150</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1764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2467796438"/>
                  </a:ext>
                </a:extLst>
              </a:tr>
              <a:tr h="0">
                <a:tc>
                  <a:txBody>
                    <a:bodyPr/>
                    <a:lstStyle/>
                    <a:p>
                      <a:pPr algn="l" fontAlgn="base"/>
                      <a:r>
                        <a:rPr lang="en-IN" b="0">
                          <a:effectLst/>
                          <a:latin typeface="inherit"/>
                        </a:rPr>
                        <a:t>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4959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3249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7569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3298494884"/>
                  </a:ext>
                </a:extLst>
              </a:tr>
              <a:tr h="0">
                <a:tc>
                  <a:txBody>
                    <a:bodyPr/>
                    <a:lstStyle/>
                    <a:p>
                      <a:pPr algn="l" fontAlgn="base"/>
                      <a:r>
                        <a:rPr lang="en-IN" b="0">
                          <a:effectLst/>
                          <a:latin typeface="inherit"/>
                        </a:rPr>
                        <a:t>6</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4779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3481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6561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4255669663"/>
                  </a:ext>
                </a:extLst>
              </a:tr>
              <a:tr h="0">
                <a:tc>
                  <a:txBody>
                    <a:bodyPr/>
                    <a:lstStyle/>
                    <a:p>
                      <a:pPr algn="l" fontAlgn="base"/>
                      <a:r>
                        <a:rPr lang="el-GR" b="0">
                          <a:effectLst/>
                          <a:latin typeface="inherit"/>
                        </a:rPr>
                        <a:t>Σ</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247</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486</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20485</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11409</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dirty="0">
                          <a:effectLst/>
                          <a:latin typeface="inherit"/>
                        </a:rPr>
                        <a:t>40022</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3978874164"/>
                  </a:ext>
                </a:extLst>
              </a:tr>
            </a:tbl>
          </a:graphicData>
        </a:graphic>
      </p:graphicFrame>
      <p:sp>
        <p:nvSpPr>
          <p:cNvPr id="6" name="TextBox 5">
            <a:extLst>
              <a:ext uri="{FF2B5EF4-FFF2-40B4-BE49-F238E27FC236}">
                <a16:creationId xmlns:a16="http://schemas.microsoft.com/office/drawing/2014/main" xmlns="" id="{8F733058-1271-4368-9254-9CCD15EB80B6}"/>
              </a:ext>
            </a:extLst>
          </p:cNvPr>
          <p:cNvSpPr txBox="1"/>
          <p:nvPr/>
        </p:nvSpPr>
        <p:spPr>
          <a:xfrm>
            <a:off x="424206" y="5927635"/>
            <a:ext cx="11097012" cy="369332"/>
          </a:xfrm>
          <a:prstGeom prst="rect">
            <a:avLst/>
          </a:prstGeom>
          <a:noFill/>
        </p:spPr>
        <p:txBody>
          <a:bodyPr wrap="none" rtlCol="0">
            <a:spAutoFit/>
          </a:bodyPr>
          <a:lstStyle/>
          <a:p>
            <a:r>
              <a:rPr lang="en-US" dirty="0"/>
              <a:t>From the above table, </a:t>
            </a:r>
            <a:r>
              <a:rPr lang="en-US" dirty="0" err="1"/>
              <a:t>Σx</a:t>
            </a:r>
            <a:r>
              <a:rPr lang="en-US" dirty="0"/>
              <a:t> = 247, </a:t>
            </a:r>
            <a:r>
              <a:rPr lang="en-US" dirty="0" err="1"/>
              <a:t>Σy</a:t>
            </a:r>
            <a:r>
              <a:rPr lang="en-US" dirty="0"/>
              <a:t> = 486, </a:t>
            </a:r>
            <a:r>
              <a:rPr lang="en-US" dirty="0" err="1"/>
              <a:t>Σxy</a:t>
            </a:r>
            <a:r>
              <a:rPr lang="en-US" dirty="0"/>
              <a:t> = 20485, Σx2 = 11409, Σy2 = 40022. n is the sample size (6, in our case).</a:t>
            </a:r>
            <a:endParaRPr lang="en-IN" dirty="0"/>
          </a:p>
        </p:txBody>
      </p:sp>
    </p:spTree>
    <p:extLst>
      <p:ext uri="{BB962C8B-B14F-4D97-AF65-F5344CB8AC3E}">
        <p14:creationId xmlns:p14="http://schemas.microsoft.com/office/powerpoint/2010/main" val="1724450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xmlns="" id="{DA52696A-018B-4887-A17A-7579F2E06015}"/>
              </a:ext>
            </a:extLst>
          </p:cNvPr>
          <p:cNvSpPr>
            <a:spLocks noGrp="1"/>
          </p:cNvSpPr>
          <p:nvPr>
            <p:ph idx="1"/>
          </p:nvPr>
        </p:nvSpPr>
        <p:spPr>
          <a:xfrm>
            <a:off x="838200" y="1825625"/>
            <a:ext cx="10515600" cy="389674"/>
          </a:xfrm>
        </p:spPr>
        <p:txBody>
          <a:bodyPr>
            <a:normAutofit fontScale="92500" lnSpcReduction="20000"/>
          </a:bodyPr>
          <a:lstStyle/>
          <a:p>
            <a:r>
              <a:rPr lang="en-US" b="1"/>
              <a:t>Step 2:</a:t>
            </a:r>
            <a:r>
              <a:rPr lang="en-US"/>
              <a:t> Use the following equations to find a and b.</a:t>
            </a:r>
            <a:endParaRPr lang="en-IN" dirty="0"/>
          </a:p>
        </p:txBody>
      </p:sp>
      <p:pic>
        <p:nvPicPr>
          <p:cNvPr id="3074" name="Picture 2" descr="find a linear regression equation">
            <a:extLst>
              <a:ext uri="{FF2B5EF4-FFF2-40B4-BE49-F238E27FC236}">
                <a16:creationId xmlns:a16="http://schemas.microsoft.com/office/drawing/2014/main" xmlns="" id="{84A45552-65B0-4859-A206-C525BB913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771" y="2967037"/>
            <a:ext cx="5534399" cy="23442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303CE16-4719-4F4A-B3CE-EC0B3E40CCE4}"/>
              </a:ext>
            </a:extLst>
          </p:cNvPr>
          <p:cNvSpPr txBox="1"/>
          <p:nvPr/>
        </p:nvSpPr>
        <p:spPr>
          <a:xfrm>
            <a:off x="9332535" y="3642757"/>
            <a:ext cx="1290738" cy="646331"/>
          </a:xfrm>
          <a:prstGeom prst="rect">
            <a:avLst/>
          </a:prstGeom>
          <a:noFill/>
        </p:spPr>
        <p:txBody>
          <a:bodyPr wrap="none" rtlCol="0">
            <a:spAutoFit/>
          </a:bodyPr>
          <a:lstStyle/>
          <a:p>
            <a:r>
              <a:rPr lang="en-IN" dirty="0"/>
              <a:t>a = </a:t>
            </a:r>
            <a:r>
              <a:rPr lang="en-IN" b="1" dirty="0"/>
              <a:t>65.1416</a:t>
            </a:r>
            <a:r>
              <a:rPr lang="en-IN" dirty="0"/>
              <a:t/>
            </a:r>
            <a:br>
              <a:rPr lang="en-IN" dirty="0"/>
            </a:br>
            <a:r>
              <a:rPr lang="en-IN" dirty="0"/>
              <a:t>b = </a:t>
            </a:r>
            <a:r>
              <a:rPr lang="en-IN" b="1" dirty="0"/>
              <a:t>.385225</a:t>
            </a:r>
            <a:endParaRPr lang="en-IN" dirty="0"/>
          </a:p>
        </p:txBody>
      </p:sp>
    </p:spTree>
    <p:extLst>
      <p:ext uri="{BB962C8B-B14F-4D97-AF65-F5344CB8AC3E}">
        <p14:creationId xmlns:p14="http://schemas.microsoft.com/office/powerpoint/2010/main" val="112677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xmlns="" id="{DA52696A-018B-4887-A17A-7579F2E06015}"/>
              </a:ext>
            </a:extLst>
          </p:cNvPr>
          <p:cNvSpPr>
            <a:spLocks noGrp="1"/>
          </p:cNvSpPr>
          <p:nvPr>
            <p:ph idx="1"/>
          </p:nvPr>
        </p:nvSpPr>
        <p:spPr>
          <a:xfrm>
            <a:off x="838200" y="1825624"/>
            <a:ext cx="10515600" cy="4037847"/>
          </a:xfrm>
        </p:spPr>
        <p:txBody>
          <a:bodyPr>
            <a:normAutofit fontScale="77500" lnSpcReduction="20000"/>
          </a:bodyPr>
          <a:lstStyle/>
          <a:p>
            <a:r>
              <a:rPr lang="en-US" b="1" dirty="0"/>
              <a:t>Step 2:</a:t>
            </a:r>
            <a:r>
              <a:rPr lang="en-US" dirty="0"/>
              <a:t> Use the following equations to find a and b.</a:t>
            </a:r>
          </a:p>
          <a:p>
            <a:endParaRPr lang="en-US" dirty="0"/>
          </a:p>
          <a:p>
            <a:pPr marL="0" indent="0" fontAlgn="base">
              <a:buNone/>
            </a:pPr>
            <a:r>
              <a:rPr lang="en-US" b="1" dirty="0"/>
              <a:t>Find a</a:t>
            </a:r>
            <a:r>
              <a:rPr lang="en-US" dirty="0"/>
              <a:t>:</a:t>
            </a:r>
          </a:p>
          <a:p>
            <a:pPr marL="0" indent="0" fontAlgn="base">
              <a:buNone/>
            </a:pPr>
            <a:r>
              <a:rPr lang="en-US" dirty="0"/>
              <a:t>((486 × 11,409) – ((247 × 20,485)) / 6 (11,409) – 247</a:t>
            </a:r>
            <a:r>
              <a:rPr lang="en-US" baseline="30000" dirty="0"/>
              <a:t>2</a:t>
            </a:r>
            <a:r>
              <a:rPr lang="en-US" dirty="0"/>
              <a:t>)</a:t>
            </a:r>
          </a:p>
          <a:p>
            <a:pPr marL="0" indent="0" fontAlgn="base">
              <a:buNone/>
            </a:pPr>
            <a:r>
              <a:rPr lang="en-US" dirty="0"/>
              <a:t>484979 / 7445</a:t>
            </a:r>
          </a:p>
          <a:p>
            <a:pPr marL="0" indent="0" fontAlgn="base">
              <a:buNone/>
            </a:pPr>
            <a:r>
              <a:rPr lang="en-US" dirty="0"/>
              <a:t>=</a:t>
            </a:r>
            <a:r>
              <a:rPr lang="en-US" b="1" dirty="0"/>
              <a:t>65.14</a:t>
            </a:r>
            <a:endParaRPr lang="en-US" dirty="0"/>
          </a:p>
          <a:p>
            <a:pPr marL="0" indent="0" fontAlgn="base">
              <a:buNone/>
            </a:pPr>
            <a:r>
              <a:rPr lang="en-US" b="1" dirty="0"/>
              <a:t>Find b</a:t>
            </a:r>
            <a:r>
              <a:rPr lang="en-US" dirty="0"/>
              <a:t>:</a:t>
            </a:r>
          </a:p>
          <a:p>
            <a:pPr marL="0" indent="0" fontAlgn="base">
              <a:buNone/>
            </a:pPr>
            <a:r>
              <a:rPr lang="en-US" dirty="0"/>
              <a:t>(6(20,485) – (247 × 486)) / (6 (11409) – 247</a:t>
            </a:r>
            <a:r>
              <a:rPr lang="en-US" baseline="30000" dirty="0"/>
              <a:t>2</a:t>
            </a:r>
            <a:r>
              <a:rPr lang="en-US" dirty="0"/>
              <a:t>)</a:t>
            </a:r>
          </a:p>
          <a:p>
            <a:pPr marL="0" indent="0" fontAlgn="base">
              <a:buNone/>
            </a:pPr>
            <a:r>
              <a:rPr lang="en-US" dirty="0"/>
              <a:t>(122,910 – 120,042) / 68,454 – 247</a:t>
            </a:r>
            <a:r>
              <a:rPr lang="en-US" baseline="30000" dirty="0"/>
              <a:t>2</a:t>
            </a:r>
            <a:endParaRPr lang="en-US" dirty="0"/>
          </a:p>
          <a:p>
            <a:pPr marL="0" indent="0" fontAlgn="base">
              <a:buNone/>
            </a:pPr>
            <a:r>
              <a:rPr lang="en-US" dirty="0"/>
              <a:t>2,868 / 7,445</a:t>
            </a:r>
          </a:p>
          <a:p>
            <a:pPr marL="0" indent="0" fontAlgn="base">
              <a:buNone/>
            </a:pPr>
            <a:r>
              <a:rPr lang="en-US" dirty="0"/>
              <a:t>= </a:t>
            </a:r>
            <a:r>
              <a:rPr lang="en-US" b="1" dirty="0"/>
              <a:t>.385225</a:t>
            </a:r>
            <a:endParaRPr lang="en-US" dirty="0"/>
          </a:p>
          <a:p>
            <a:endParaRPr lang="en-IN" dirty="0"/>
          </a:p>
        </p:txBody>
      </p:sp>
    </p:spTree>
    <p:extLst>
      <p:ext uri="{BB962C8B-B14F-4D97-AF65-F5344CB8AC3E}">
        <p14:creationId xmlns:p14="http://schemas.microsoft.com/office/powerpoint/2010/main" val="2386842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xmlns="" id="{DA52696A-018B-4887-A17A-7579F2E06015}"/>
              </a:ext>
            </a:extLst>
          </p:cNvPr>
          <p:cNvSpPr>
            <a:spLocks noGrp="1"/>
          </p:cNvSpPr>
          <p:nvPr>
            <p:ph idx="1"/>
          </p:nvPr>
        </p:nvSpPr>
        <p:spPr>
          <a:xfrm>
            <a:off x="838200" y="1825624"/>
            <a:ext cx="10515600" cy="4037847"/>
          </a:xfrm>
        </p:spPr>
        <p:txBody>
          <a:bodyPr>
            <a:normAutofit/>
          </a:bodyPr>
          <a:lstStyle/>
          <a:p>
            <a:pPr fontAlgn="base"/>
            <a:r>
              <a:rPr lang="en-US" b="1" dirty="0"/>
              <a:t>Step 3:</a:t>
            </a:r>
            <a:r>
              <a:rPr lang="en-US" dirty="0"/>
              <a:t> </a:t>
            </a:r>
            <a:r>
              <a:rPr lang="en-US" i="1" dirty="0"/>
              <a:t>Insert the values into the equation</a:t>
            </a:r>
            <a:r>
              <a:rPr lang="en-US" dirty="0"/>
              <a:t>.</a:t>
            </a:r>
            <a:br>
              <a:rPr lang="en-US" dirty="0"/>
            </a:br>
            <a:r>
              <a:rPr lang="en-US" dirty="0"/>
              <a:t>y’ = a + </a:t>
            </a:r>
            <a:r>
              <a:rPr lang="en-US" dirty="0" err="1"/>
              <a:t>bx</a:t>
            </a:r>
            <a:r>
              <a:rPr lang="en-US" dirty="0"/>
              <a:t/>
            </a:r>
            <a:br>
              <a:rPr lang="en-US" dirty="0"/>
            </a:br>
            <a:r>
              <a:rPr lang="en-US" b="1" dirty="0"/>
              <a:t>y’ = 65.14 + .385225x</a:t>
            </a:r>
            <a:endParaRPr lang="en-US" dirty="0"/>
          </a:p>
          <a:p>
            <a:pPr fontAlgn="base"/>
            <a:r>
              <a:rPr lang="en-US" i="1" dirty="0"/>
              <a:t>That’s how to find a linear regression equation by hand!</a:t>
            </a:r>
            <a:endParaRPr lang="en-US" dirty="0"/>
          </a:p>
          <a:p>
            <a:endParaRPr lang="en-IN" dirty="0"/>
          </a:p>
        </p:txBody>
      </p:sp>
    </p:spTree>
    <p:extLst>
      <p:ext uri="{BB962C8B-B14F-4D97-AF65-F5344CB8AC3E}">
        <p14:creationId xmlns:p14="http://schemas.microsoft.com/office/powerpoint/2010/main" val="452571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B122CD8-0444-4839-A5B9-723F973AC715}"/>
              </a:ext>
            </a:extLst>
          </p:cNvPr>
          <p:cNvPicPr>
            <a:picLocks noChangeAspect="1"/>
          </p:cNvPicPr>
          <p:nvPr/>
        </p:nvPicPr>
        <p:blipFill rotWithShape="1">
          <a:blip r:embed="rId2"/>
          <a:srcRect r="744" b="5532"/>
          <a:stretch/>
        </p:blipFill>
        <p:spPr>
          <a:xfrm>
            <a:off x="0" y="0"/>
            <a:ext cx="12101209" cy="6478621"/>
          </a:xfrm>
          <a:prstGeom prst="rect">
            <a:avLst/>
          </a:prstGeom>
        </p:spPr>
      </p:pic>
      <p:sp>
        <p:nvSpPr>
          <p:cNvPr id="5" name="TextBox 4">
            <a:extLst>
              <a:ext uri="{FF2B5EF4-FFF2-40B4-BE49-F238E27FC236}">
                <a16:creationId xmlns:a16="http://schemas.microsoft.com/office/drawing/2014/main" xmlns="" id="{A43AF17F-FB02-4D95-806B-B381413C1EF3}"/>
              </a:ext>
            </a:extLst>
          </p:cNvPr>
          <p:cNvSpPr txBox="1"/>
          <p:nvPr/>
        </p:nvSpPr>
        <p:spPr>
          <a:xfrm>
            <a:off x="5564222" y="145915"/>
            <a:ext cx="5705665" cy="707886"/>
          </a:xfrm>
          <a:prstGeom prst="rect">
            <a:avLst/>
          </a:prstGeom>
          <a:noFill/>
        </p:spPr>
        <p:txBody>
          <a:bodyPr wrap="none" rtlCol="0">
            <a:spAutoFit/>
          </a:bodyPr>
          <a:lstStyle/>
          <a:p>
            <a:r>
              <a:rPr lang="en-IN" sz="4000" dirty="0"/>
              <a:t>Multiple Linear Regression</a:t>
            </a:r>
          </a:p>
        </p:txBody>
      </p:sp>
    </p:spTree>
    <p:extLst>
      <p:ext uri="{BB962C8B-B14F-4D97-AF65-F5344CB8AC3E}">
        <p14:creationId xmlns:p14="http://schemas.microsoft.com/office/powerpoint/2010/main" val="3278316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443CB7F-06CC-4229-831C-F752C771B959}"/>
              </a:ext>
            </a:extLst>
          </p:cNvPr>
          <p:cNvPicPr>
            <a:picLocks noChangeAspect="1"/>
          </p:cNvPicPr>
          <p:nvPr/>
        </p:nvPicPr>
        <p:blipFill rotWithShape="1">
          <a:blip r:embed="rId2"/>
          <a:srcRect r="585" b="7093"/>
          <a:stretch/>
        </p:blipFill>
        <p:spPr>
          <a:xfrm>
            <a:off x="0" y="0"/>
            <a:ext cx="12120664" cy="6371617"/>
          </a:xfrm>
          <a:prstGeom prst="rect">
            <a:avLst/>
          </a:prstGeom>
        </p:spPr>
      </p:pic>
    </p:spTree>
    <p:extLst>
      <p:ext uri="{BB962C8B-B14F-4D97-AF65-F5344CB8AC3E}">
        <p14:creationId xmlns:p14="http://schemas.microsoft.com/office/powerpoint/2010/main" val="2324733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7056A4-A43D-4816-B67D-CD4D6261A379}"/>
              </a:ext>
            </a:extLst>
          </p:cNvPr>
          <p:cNvSpPr>
            <a:spLocks noGrp="1"/>
          </p:cNvSpPr>
          <p:nvPr>
            <p:ph type="title"/>
          </p:nvPr>
        </p:nvSpPr>
        <p:spPr/>
        <p:txBody>
          <a:bodyPr/>
          <a:lstStyle/>
          <a:p>
            <a:r>
              <a:rPr lang="en-IN" b="1" dirty="0"/>
              <a:t>Interval</a:t>
            </a:r>
            <a:endParaRPr lang="en-IN" dirty="0"/>
          </a:p>
        </p:txBody>
      </p:sp>
      <p:sp>
        <p:nvSpPr>
          <p:cNvPr id="3" name="Content Placeholder 2">
            <a:extLst>
              <a:ext uri="{FF2B5EF4-FFF2-40B4-BE49-F238E27FC236}">
                <a16:creationId xmlns:a16="http://schemas.microsoft.com/office/drawing/2014/main" xmlns="" id="{EBF69BCA-118E-4E10-A6FF-2782AC04009C}"/>
              </a:ext>
            </a:extLst>
          </p:cNvPr>
          <p:cNvSpPr>
            <a:spLocks noGrp="1"/>
          </p:cNvSpPr>
          <p:nvPr>
            <p:ph idx="1"/>
          </p:nvPr>
        </p:nvSpPr>
        <p:spPr/>
        <p:txBody>
          <a:bodyPr>
            <a:normAutofit fontScale="92500" lnSpcReduction="10000"/>
          </a:bodyPr>
          <a:lstStyle/>
          <a:p>
            <a:r>
              <a:rPr lang="en-US" dirty="0"/>
              <a:t>An interval variable is similar to an ordinal variable, except that the intervals between the values of the interval variable are equally spaced.</a:t>
            </a:r>
          </a:p>
          <a:p>
            <a:r>
              <a:rPr lang="en-US" dirty="0"/>
              <a:t> In other words, it has order and equal intervals.</a:t>
            </a:r>
          </a:p>
          <a:p>
            <a:pPr marL="0" indent="0" fontAlgn="base">
              <a:buNone/>
            </a:pPr>
            <a:r>
              <a:rPr lang="en-US" b="1" dirty="0"/>
              <a:t>Examples : </a:t>
            </a:r>
            <a:endParaRPr lang="en-US" dirty="0"/>
          </a:p>
          <a:p>
            <a:pPr fontAlgn="base"/>
            <a:r>
              <a:rPr lang="en-US" dirty="0"/>
              <a:t>Temperature in Celsius - Temperature of 30°C is higher than 20°C, and temperature of 20°C is higher than 10°C. The size of these intervals  is the same.</a:t>
            </a:r>
          </a:p>
          <a:p>
            <a:pPr fontAlgn="base"/>
            <a:r>
              <a:rPr lang="en-US" dirty="0"/>
              <a:t>Annual Income in Dollars - Three people who make $5,000, $10,000 and $15,000. The second person makes $5,000 more than the first person and $5,000 less than the third person, and the size of these intervals  is the same.</a:t>
            </a:r>
          </a:p>
          <a:p>
            <a:endParaRPr lang="en-IN" dirty="0"/>
          </a:p>
        </p:txBody>
      </p:sp>
    </p:spTree>
    <p:extLst>
      <p:ext uri="{BB962C8B-B14F-4D97-AF65-F5344CB8AC3E}">
        <p14:creationId xmlns:p14="http://schemas.microsoft.com/office/powerpoint/2010/main" val="4231432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51D117F-3611-4D9E-916B-1F672A6FCA10}"/>
              </a:ext>
            </a:extLst>
          </p:cNvPr>
          <p:cNvPicPr>
            <a:picLocks noChangeAspect="1"/>
          </p:cNvPicPr>
          <p:nvPr/>
        </p:nvPicPr>
        <p:blipFill rotWithShape="1">
          <a:blip r:embed="rId2"/>
          <a:srcRect l="5983" t="15461" r="3857" b="16171"/>
          <a:stretch/>
        </p:blipFill>
        <p:spPr>
          <a:xfrm>
            <a:off x="729574" y="1060314"/>
            <a:ext cx="10992256" cy="4688733"/>
          </a:xfrm>
          <a:prstGeom prst="rect">
            <a:avLst/>
          </a:prstGeom>
        </p:spPr>
      </p:pic>
      <p:sp>
        <p:nvSpPr>
          <p:cNvPr id="3" name="TextBox 2">
            <a:extLst>
              <a:ext uri="{FF2B5EF4-FFF2-40B4-BE49-F238E27FC236}">
                <a16:creationId xmlns:a16="http://schemas.microsoft.com/office/drawing/2014/main" xmlns="" id="{447CFD61-0AD1-40B9-97C2-D4FDDB9B8FAE}"/>
              </a:ext>
            </a:extLst>
          </p:cNvPr>
          <p:cNvSpPr txBox="1"/>
          <p:nvPr/>
        </p:nvSpPr>
        <p:spPr>
          <a:xfrm>
            <a:off x="4153711" y="408562"/>
            <a:ext cx="3651962" cy="769441"/>
          </a:xfrm>
          <a:prstGeom prst="rect">
            <a:avLst/>
          </a:prstGeom>
          <a:noFill/>
        </p:spPr>
        <p:txBody>
          <a:bodyPr wrap="none" rtlCol="0">
            <a:spAutoFit/>
          </a:bodyPr>
          <a:lstStyle/>
          <a:p>
            <a:r>
              <a:rPr lang="en-IN" sz="4400" dirty="0"/>
              <a:t>Building Model</a:t>
            </a:r>
          </a:p>
        </p:txBody>
      </p:sp>
    </p:spTree>
    <p:extLst>
      <p:ext uri="{BB962C8B-B14F-4D97-AF65-F5344CB8AC3E}">
        <p14:creationId xmlns:p14="http://schemas.microsoft.com/office/powerpoint/2010/main" val="38996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35ECF29-E692-4B00-AC6A-8ECCDB3A9A3F}"/>
              </a:ext>
            </a:extLst>
          </p:cNvPr>
          <p:cNvPicPr>
            <a:picLocks noChangeAspect="1"/>
          </p:cNvPicPr>
          <p:nvPr/>
        </p:nvPicPr>
        <p:blipFill rotWithShape="1">
          <a:blip r:embed="rId2"/>
          <a:srcRect l="878" t="2837" r="1302" b="7092"/>
          <a:stretch/>
        </p:blipFill>
        <p:spPr>
          <a:xfrm>
            <a:off x="107004" y="194552"/>
            <a:ext cx="11926111" cy="6177065"/>
          </a:xfrm>
          <a:prstGeom prst="rect">
            <a:avLst/>
          </a:prstGeom>
        </p:spPr>
      </p:pic>
    </p:spTree>
    <p:extLst>
      <p:ext uri="{BB962C8B-B14F-4D97-AF65-F5344CB8AC3E}">
        <p14:creationId xmlns:p14="http://schemas.microsoft.com/office/powerpoint/2010/main" val="637232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2B7F8C4-7285-43CA-A8E5-88C21FE5A3F5}"/>
              </a:ext>
            </a:extLst>
          </p:cNvPr>
          <p:cNvPicPr>
            <a:picLocks noChangeAspect="1"/>
          </p:cNvPicPr>
          <p:nvPr/>
        </p:nvPicPr>
        <p:blipFill rotWithShape="1">
          <a:blip r:embed="rId2"/>
          <a:srcRect l="3591" t="14610" r="904" b="10212"/>
          <a:stretch/>
        </p:blipFill>
        <p:spPr>
          <a:xfrm>
            <a:off x="437745" y="1001949"/>
            <a:ext cx="11644008" cy="5155660"/>
          </a:xfrm>
          <a:prstGeom prst="rect">
            <a:avLst/>
          </a:prstGeom>
        </p:spPr>
      </p:pic>
    </p:spTree>
    <p:extLst>
      <p:ext uri="{BB962C8B-B14F-4D97-AF65-F5344CB8AC3E}">
        <p14:creationId xmlns:p14="http://schemas.microsoft.com/office/powerpoint/2010/main" val="753733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17AD95F-8C42-4315-9841-1552129B6B50}"/>
              </a:ext>
            </a:extLst>
          </p:cNvPr>
          <p:cNvPicPr>
            <a:picLocks noChangeAspect="1"/>
          </p:cNvPicPr>
          <p:nvPr/>
        </p:nvPicPr>
        <p:blipFill rotWithShape="1">
          <a:blip r:embed="rId2"/>
          <a:srcRect l="7580" t="9787" r="7925" b="10497"/>
          <a:stretch/>
        </p:blipFill>
        <p:spPr>
          <a:xfrm>
            <a:off x="924128" y="671208"/>
            <a:ext cx="10301591" cy="5466945"/>
          </a:xfrm>
          <a:prstGeom prst="rect">
            <a:avLst/>
          </a:prstGeom>
        </p:spPr>
      </p:pic>
    </p:spTree>
    <p:extLst>
      <p:ext uri="{BB962C8B-B14F-4D97-AF65-F5344CB8AC3E}">
        <p14:creationId xmlns:p14="http://schemas.microsoft.com/office/powerpoint/2010/main" val="2890940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02B8715-9B07-440F-B5F1-A237EF97F0D2}"/>
              </a:ext>
            </a:extLst>
          </p:cNvPr>
          <p:cNvPicPr>
            <a:picLocks noChangeAspect="1"/>
          </p:cNvPicPr>
          <p:nvPr/>
        </p:nvPicPr>
        <p:blipFill rotWithShape="1">
          <a:blip r:embed="rId2"/>
          <a:srcRect b="5674"/>
          <a:stretch/>
        </p:blipFill>
        <p:spPr>
          <a:xfrm>
            <a:off x="0" y="0"/>
            <a:ext cx="12192000" cy="6468894"/>
          </a:xfrm>
          <a:prstGeom prst="rect">
            <a:avLst/>
          </a:prstGeom>
        </p:spPr>
      </p:pic>
    </p:spTree>
    <p:extLst>
      <p:ext uri="{BB962C8B-B14F-4D97-AF65-F5344CB8AC3E}">
        <p14:creationId xmlns:p14="http://schemas.microsoft.com/office/powerpoint/2010/main" val="3433610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6DC40C8-5E47-472C-A141-54FAFF68E46E}"/>
              </a:ext>
            </a:extLst>
          </p:cNvPr>
          <p:cNvPicPr>
            <a:picLocks noChangeAspect="1"/>
          </p:cNvPicPr>
          <p:nvPr/>
        </p:nvPicPr>
        <p:blipFill rotWithShape="1">
          <a:blip r:embed="rId2"/>
          <a:srcRect l="7262" t="11488" r="9840" b="9078"/>
          <a:stretch/>
        </p:blipFill>
        <p:spPr>
          <a:xfrm>
            <a:off x="885216" y="787940"/>
            <a:ext cx="10107039" cy="5447490"/>
          </a:xfrm>
          <a:prstGeom prst="rect">
            <a:avLst/>
          </a:prstGeom>
        </p:spPr>
      </p:pic>
    </p:spTree>
    <p:extLst>
      <p:ext uri="{BB962C8B-B14F-4D97-AF65-F5344CB8AC3E}">
        <p14:creationId xmlns:p14="http://schemas.microsoft.com/office/powerpoint/2010/main" val="1683508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3896EC-DC7B-4C9C-896B-D32C5C73E54C}"/>
              </a:ext>
            </a:extLst>
          </p:cNvPr>
          <p:cNvPicPr>
            <a:picLocks noChangeAspect="1"/>
          </p:cNvPicPr>
          <p:nvPr/>
        </p:nvPicPr>
        <p:blipFill rotWithShape="1">
          <a:blip r:embed="rId2"/>
          <a:srcRect l="7899" t="11773" r="7447" b="8652"/>
          <a:stretch/>
        </p:blipFill>
        <p:spPr>
          <a:xfrm>
            <a:off x="963038" y="807396"/>
            <a:ext cx="10321047" cy="5457217"/>
          </a:xfrm>
          <a:prstGeom prst="rect">
            <a:avLst/>
          </a:prstGeom>
        </p:spPr>
      </p:pic>
    </p:spTree>
    <p:extLst>
      <p:ext uri="{BB962C8B-B14F-4D97-AF65-F5344CB8AC3E}">
        <p14:creationId xmlns:p14="http://schemas.microsoft.com/office/powerpoint/2010/main" val="3969560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32A25E3-79CC-427B-8344-5F94C2A015FC}"/>
              </a:ext>
            </a:extLst>
          </p:cNvPr>
          <p:cNvPicPr>
            <a:picLocks noChangeAspect="1"/>
          </p:cNvPicPr>
          <p:nvPr/>
        </p:nvPicPr>
        <p:blipFill rotWithShape="1">
          <a:blip r:embed="rId2"/>
          <a:srcRect l="9814" t="12056" r="7606" b="9646"/>
          <a:stretch/>
        </p:blipFill>
        <p:spPr>
          <a:xfrm>
            <a:off x="1196503" y="826850"/>
            <a:ext cx="10068128" cy="5369669"/>
          </a:xfrm>
          <a:prstGeom prst="rect">
            <a:avLst/>
          </a:prstGeom>
        </p:spPr>
      </p:pic>
    </p:spTree>
    <p:extLst>
      <p:ext uri="{BB962C8B-B14F-4D97-AF65-F5344CB8AC3E}">
        <p14:creationId xmlns:p14="http://schemas.microsoft.com/office/powerpoint/2010/main" val="63511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E360744-4EFE-4B10-85D1-D31B701899C4}"/>
              </a:ext>
            </a:extLst>
          </p:cNvPr>
          <p:cNvPicPr>
            <a:picLocks noChangeAspect="1"/>
          </p:cNvPicPr>
          <p:nvPr/>
        </p:nvPicPr>
        <p:blipFill rotWithShape="1">
          <a:blip r:embed="rId2"/>
          <a:srcRect b="5957"/>
          <a:stretch/>
        </p:blipFill>
        <p:spPr>
          <a:xfrm>
            <a:off x="0" y="0"/>
            <a:ext cx="12192000" cy="6449438"/>
          </a:xfrm>
          <a:prstGeom prst="rect">
            <a:avLst/>
          </a:prstGeom>
        </p:spPr>
      </p:pic>
    </p:spTree>
    <p:extLst>
      <p:ext uri="{BB962C8B-B14F-4D97-AF65-F5344CB8AC3E}">
        <p14:creationId xmlns:p14="http://schemas.microsoft.com/office/powerpoint/2010/main" val="1599167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9BD67C0-AC3F-43D5-A628-75778988E02D}"/>
              </a:ext>
            </a:extLst>
          </p:cNvPr>
          <p:cNvSpPr txBox="1"/>
          <p:nvPr/>
        </p:nvSpPr>
        <p:spPr>
          <a:xfrm>
            <a:off x="1621411" y="1166842"/>
            <a:ext cx="6007029" cy="4524315"/>
          </a:xfrm>
          <a:prstGeom prst="rect">
            <a:avLst/>
          </a:prstGeom>
          <a:noFill/>
        </p:spPr>
        <p:txBody>
          <a:bodyPr wrap="none" rtlCol="0">
            <a:spAutoFit/>
          </a:bodyPr>
          <a:lstStyle/>
          <a:p>
            <a:r>
              <a:rPr lang="en-IN" dirty="0"/>
              <a:t>import </a:t>
            </a:r>
            <a:r>
              <a:rPr lang="en-IN" dirty="0" err="1"/>
              <a:t>statsmodels.formula.api</a:t>
            </a:r>
            <a:r>
              <a:rPr lang="en-IN" dirty="0"/>
              <a:t> as </a:t>
            </a:r>
            <a:r>
              <a:rPr lang="en-IN" dirty="0" err="1"/>
              <a:t>sm</a:t>
            </a:r>
            <a:endParaRPr lang="en-IN" dirty="0"/>
          </a:p>
          <a:p>
            <a:r>
              <a:rPr lang="en-IN" dirty="0"/>
              <a:t>def </a:t>
            </a:r>
            <a:r>
              <a:rPr lang="en-IN" dirty="0" err="1"/>
              <a:t>backwardElimination</a:t>
            </a:r>
            <a:r>
              <a:rPr lang="en-IN" dirty="0"/>
              <a:t>(x, </a:t>
            </a:r>
            <a:r>
              <a:rPr lang="en-IN" dirty="0" err="1"/>
              <a:t>sl</a:t>
            </a:r>
            <a:r>
              <a:rPr lang="en-IN" dirty="0"/>
              <a:t>):</a:t>
            </a:r>
          </a:p>
          <a:p>
            <a:r>
              <a:rPr lang="en-IN" dirty="0"/>
              <a:t>    </a:t>
            </a:r>
            <a:r>
              <a:rPr lang="en-IN" dirty="0" err="1"/>
              <a:t>numVars</a:t>
            </a:r>
            <a:r>
              <a:rPr lang="en-IN" dirty="0"/>
              <a:t> = </a:t>
            </a:r>
            <a:r>
              <a:rPr lang="en-IN" dirty="0" err="1"/>
              <a:t>len</a:t>
            </a:r>
            <a:r>
              <a:rPr lang="en-IN" dirty="0"/>
              <a:t>(x[0])</a:t>
            </a:r>
          </a:p>
          <a:p>
            <a:r>
              <a:rPr lang="en-IN" dirty="0"/>
              <a:t>    for </a:t>
            </a:r>
            <a:r>
              <a:rPr lang="en-IN" dirty="0" err="1"/>
              <a:t>i</a:t>
            </a:r>
            <a:r>
              <a:rPr lang="en-IN" dirty="0"/>
              <a:t> in range(0, </a:t>
            </a:r>
            <a:r>
              <a:rPr lang="en-IN" dirty="0" err="1"/>
              <a:t>numVars</a:t>
            </a:r>
            <a:r>
              <a:rPr lang="en-IN" dirty="0"/>
              <a:t>):</a:t>
            </a:r>
          </a:p>
          <a:p>
            <a:r>
              <a:rPr lang="en-IN" dirty="0"/>
              <a:t>        </a:t>
            </a:r>
            <a:r>
              <a:rPr lang="en-IN" dirty="0" err="1"/>
              <a:t>regressor_OLS</a:t>
            </a:r>
            <a:r>
              <a:rPr lang="en-IN" dirty="0"/>
              <a:t> = </a:t>
            </a:r>
            <a:r>
              <a:rPr lang="en-IN" dirty="0" err="1"/>
              <a:t>sm.OLS</a:t>
            </a:r>
            <a:r>
              <a:rPr lang="en-IN" dirty="0"/>
              <a:t>(y, x).fit()</a:t>
            </a:r>
          </a:p>
          <a:p>
            <a:r>
              <a:rPr lang="en-IN" dirty="0"/>
              <a:t>        </a:t>
            </a:r>
            <a:r>
              <a:rPr lang="en-IN" dirty="0" err="1"/>
              <a:t>maxVar</a:t>
            </a:r>
            <a:r>
              <a:rPr lang="en-IN" dirty="0"/>
              <a:t> = max(</a:t>
            </a:r>
            <a:r>
              <a:rPr lang="en-IN" dirty="0" err="1"/>
              <a:t>regressor_OLS.pvalues</a:t>
            </a:r>
            <a:r>
              <a:rPr lang="en-IN" dirty="0"/>
              <a:t>).</a:t>
            </a:r>
            <a:r>
              <a:rPr lang="en-IN" dirty="0" err="1"/>
              <a:t>astype</a:t>
            </a:r>
            <a:r>
              <a:rPr lang="en-IN" dirty="0"/>
              <a:t>(float)</a:t>
            </a:r>
          </a:p>
          <a:p>
            <a:r>
              <a:rPr lang="en-IN" dirty="0"/>
              <a:t>        if </a:t>
            </a:r>
            <a:r>
              <a:rPr lang="en-IN" dirty="0" err="1"/>
              <a:t>maxVar</a:t>
            </a:r>
            <a:r>
              <a:rPr lang="en-IN" dirty="0"/>
              <a:t> &gt; </a:t>
            </a:r>
            <a:r>
              <a:rPr lang="en-IN" dirty="0" err="1"/>
              <a:t>sl</a:t>
            </a:r>
            <a:r>
              <a:rPr lang="en-IN" dirty="0"/>
              <a:t>:</a:t>
            </a:r>
          </a:p>
          <a:p>
            <a:r>
              <a:rPr lang="en-IN" dirty="0"/>
              <a:t>            for j in range(0, </a:t>
            </a:r>
            <a:r>
              <a:rPr lang="en-IN" dirty="0" err="1"/>
              <a:t>numVars</a:t>
            </a:r>
            <a:r>
              <a:rPr lang="en-IN" dirty="0"/>
              <a:t> - </a:t>
            </a:r>
            <a:r>
              <a:rPr lang="en-IN" dirty="0" err="1"/>
              <a:t>i</a:t>
            </a:r>
            <a:r>
              <a:rPr lang="en-IN" dirty="0"/>
              <a:t>):</a:t>
            </a:r>
          </a:p>
          <a:p>
            <a:r>
              <a:rPr lang="en-IN" dirty="0"/>
              <a:t>                if (</a:t>
            </a:r>
            <a:r>
              <a:rPr lang="en-IN" dirty="0" err="1"/>
              <a:t>regressor_OLS.pvalues</a:t>
            </a:r>
            <a:r>
              <a:rPr lang="en-IN" dirty="0"/>
              <a:t>[j].</a:t>
            </a:r>
            <a:r>
              <a:rPr lang="en-IN" dirty="0" err="1"/>
              <a:t>astype</a:t>
            </a:r>
            <a:r>
              <a:rPr lang="en-IN" dirty="0"/>
              <a:t>(float) == </a:t>
            </a:r>
            <a:r>
              <a:rPr lang="en-IN" dirty="0" err="1"/>
              <a:t>maxVar</a:t>
            </a:r>
            <a:r>
              <a:rPr lang="en-IN" dirty="0"/>
              <a:t>):</a:t>
            </a:r>
          </a:p>
          <a:p>
            <a:r>
              <a:rPr lang="en-IN" dirty="0"/>
              <a:t>                    x = </a:t>
            </a:r>
            <a:r>
              <a:rPr lang="en-IN" dirty="0" err="1"/>
              <a:t>np.delete</a:t>
            </a:r>
            <a:r>
              <a:rPr lang="en-IN" dirty="0"/>
              <a:t>(x, j, 1)</a:t>
            </a:r>
          </a:p>
          <a:p>
            <a:r>
              <a:rPr lang="en-IN" dirty="0"/>
              <a:t>    </a:t>
            </a:r>
            <a:r>
              <a:rPr lang="en-IN" dirty="0" err="1"/>
              <a:t>regressor_OLS.summary</a:t>
            </a:r>
            <a:r>
              <a:rPr lang="en-IN" dirty="0"/>
              <a:t>()</a:t>
            </a:r>
          </a:p>
          <a:p>
            <a:r>
              <a:rPr lang="en-IN" dirty="0"/>
              <a:t>    return x</a:t>
            </a:r>
          </a:p>
          <a:p>
            <a:r>
              <a:rPr lang="en-IN" dirty="0"/>
              <a:t> </a:t>
            </a:r>
          </a:p>
          <a:p>
            <a:r>
              <a:rPr lang="en-IN" dirty="0"/>
              <a:t>SL = 0.05</a:t>
            </a:r>
          </a:p>
          <a:p>
            <a:r>
              <a:rPr lang="en-IN" dirty="0" err="1"/>
              <a:t>X_opt</a:t>
            </a:r>
            <a:r>
              <a:rPr lang="en-IN" dirty="0"/>
              <a:t> = X[:, [0, 1, 2, 3, 4, 5]]</a:t>
            </a:r>
          </a:p>
          <a:p>
            <a:r>
              <a:rPr lang="en-IN" dirty="0" err="1"/>
              <a:t>X_Modeled</a:t>
            </a:r>
            <a:r>
              <a:rPr lang="en-IN" dirty="0"/>
              <a:t> = </a:t>
            </a:r>
            <a:r>
              <a:rPr lang="en-IN" dirty="0" err="1"/>
              <a:t>backwardElimination</a:t>
            </a:r>
            <a:r>
              <a:rPr lang="en-IN" dirty="0"/>
              <a:t>(</a:t>
            </a:r>
            <a:r>
              <a:rPr lang="en-IN" dirty="0" err="1"/>
              <a:t>X_opt</a:t>
            </a:r>
            <a:r>
              <a:rPr lang="en-IN" dirty="0"/>
              <a:t>, SL)</a:t>
            </a:r>
          </a:p>
        </p:txBody>
      </p:sp>
    </p:spTree>
    <p:extLst>
      <p:ext uri="{BB962C8B-B14F-4D97-AF65-F5344CB8AC3E}">
        <p14:creationId xmlns:p14="http://schemas.microsoft.com/office/powerpoint/2010/main" val="597477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A968AD-63FE-4FDD-BCDB-67674B161ACE}"/>
              </a:ext>
            </a:extLst>
          </p:cNvPr>
          <p:cNvSpPr>
            <a:spLocks noGrp="1"/>
          </p:cNvSpPr>
          <p:nvPr>
            <p:ph type="title"/>
          </p:nvPr>
        </p:nvSpPr>
        <p:spPr/>
        <p:txBody>
          <a:bodyPr/>
          <a:lstStyle/>
          <a:p>
            <a:r>
              <a:rPr lang="en-IN" b="1" dirty="0"/>
              <a:t>Ratio</a:t>
            </a:r>
            <a:endParaRPr lang="en-IN" dirty="0"/>
          </a:p>
        </p:txBody>
      </p:sp>
      <p:sp>
        <p:nvSpPr>
          <p:cNvPr id="3" name="Content Placeholder 2">
            <a:extLst>
              <a:ext uri="{FF2B5EF4-FFF2-40B4-BE49-F238E27FC236}">
                <a16:creationId xmlns:a16="http://schemas.microsoft.com/office/drawing/2014/main" xmlns="" id="{4C6109DA-1E94-42B0-82C2-6C2F4BF39E71}"/>
              </a:ext>
            </a:extLst>
          </p:cNvPr>
          <p:cNvSpPr>
            <a:spLocks noGrp="1"/>
          </p:cNvSpPr>
          <p:nvPr>
            <p:ph idx="1"/>
          </p:nvPr>
        </p:nvSpPr>
        <p:spPr/>
        <p:txBody>
          <a:bodyPr>
            <a:normAutofit lnSpcReduction="10000"/>
          </a:bodyPr>
          <a:lstStyle/>
          <a:p>
            <a:pPr fontAlgn="base"/>
            <a:r>
              <a:rPr lang="en-US" dirty="0"/>
              <a:t>It is interval data with a natural zero point. </a:t>
            </a:r>
          </a:p>
          <a:p>
            <a:pPr fontAlgn="base"/>
            <a:r>
              <a:rPr lang="en-US" dirty="0"/>
              <a:t>When the variable equals 0.0, there is none of that variable.</a:t>
            </a:r>
            <a:br>
              <a:rPr lang="en-US" dirty="0"/>
            </a:br>
            <a:r>
              <a:rPr lang="en-US" dirty="0"/>
              <a:t/>
            </a:r>
            <a:br>
              <a:rPr lang="en-US" dirty="0"/>
            </a:br>
            <a:r>
              <a:rPr lang="en-US" b="1" dirty="0"/>
              <a:t>Examples : </a:t>
            </a:r>
            <a:endParaRPr lang="en-US" dirty="0"/>
          </a:p>
          <a:p>
            <a:pPr fontAlgn="base"/>
            <a:r>
              <a:rPr lang="en-US" dirty="0"/>
              <a:t>Height</a:t>
            </a:r>
          </a:p>
          <a:p>
            <a:pPr fontAlgn="base"/>
            <a:r>
              <a:rPr lang="en-US" dirty="0"/>
              <a:t>Weight</a:t>
            </a:r>
          </a:p>
          <a:p>
            <a:pPr fontAlgn="base"/>
            <a:r>
              <a:rPr lang="en-US" dirty="0"/>
              <a:t>Temperature in Kelvin - It is a ratio variable, as 0.0 Kelvin really does mean 'no temperature.</a:t>
            </a:r>
          </a:p>
          <a:p>
            <a:r>
              <a:rPr lang="en-US" dirty="0"/>
              <a:t/>
            </a:r>
            <a:br>
              <a:rPr lang="en-US" dirty="0"/>
            </a:br>
            <a:endParaRPr lang="en-IN" dirty="0"/>
          </a:p>
        </p:txBody>
      </p:sp>
    </p:spTree>
    <p:extLst>
      <p:ext uri="{BB962C8B-B14F-4D97-AF65-F5344CB8AC3E}">
        <p14:creationId xmlns:p14="http://schemas.microsoft.com/office/powerpoint/2010/main" val="3049541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EF7D83E-8028-4173-BF1A-DEAB4B7A4C58}"/>
              </a:ext>
            </a:extLst>
          </p:cNvPr>
          <p:cNvPicPr>
            <a:picLocks noChangeAspect="1"/>
          </p:cNvPicPr>
          <p:nvPr/>
        </p:nvPicPr>
        <p:blipFill rotWithShape="1">
          <a:blip r:embed="rId2"/>
          <a:srcRect l="8536" t="12907" r="8325" b="11490"/>
          <a:stretch/>
        </p:blipFill>
        <p:spPr>
          <a:xfrm>
            <a:off x="1040860" y="885217"/>
            <a:ext cx="10136221" cy="5184843"/>
          </a:xfrm>
          <a:prstGeom prst="rect">
            <a:avLst/>
          </a:prstGeom>
        </p:spPr>
      </p:pic>
    </p:spTree>
    <p:extLst>
      <p:ext uri="{BB962C8B-B14F-4D97-AF65-F5344CB8AC3E}">
        <p14:creationId xmlns:p14="http://schemas.microsoft.com/office/powerpoint/2010/main" val="2707709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88106C6-4FAE-49B5-9B3F-C71AFB8A0E8D}"/>
              </a:ext>
            </a:extLst>
          </p:cNvPr>
          <p:cNvPicPr>
            <a:picLocks noChangeAspect="1"/>
          </p:cNvPicPr>
          <p:nvPr/>
        </p:nvPicPr>
        <p:blipFill rotWithShape="1">
          <a:blip r:embed="rId2"/>
          <a:srcRect l="7580" t="10779" r="7846" b="8795"/>
          <a:stretch/>
        </p:blipFill>
        <p:spPr>
          <a:xfrm>
            <a:off x="924128" y="739302"/>
            <a:ext cx="10311319" cy="5515583"/>
          </a:xfrm>
          <a:prstGeom prst="rect">
            <a:avLst/>
          </a:prstGeom>
        </p:spPr>
      </p:pic>
    </p:spTree>
    <p:extLst>
      <p:ext uri="{BB962C8B-B14F-4D97-AF65-F5344CB8AC3E}">
        <p14:creationId xmlns:p14="http://schemas.microsoft.com/office/powerpoint/2010/main" val="938075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lstStyle/>
          <a:p>
            <a:r>
              <a:rPr lang="en-US" b="1" dirty="0"/>
              <a:t>SVM is a </a:t>
            </a:r>
            <a:r>
              <a:rPr lang="en-US" b="1" i="1" dirty="0"/>
              <a:t>supervised</a:t>
            </a:r>
            <a:r>
              <a:rPr lang="en-US" b="1" dirty="0"/>
              <a:t> learning model</a:t>
            </a:r>
          </a:p>
          <a:p>
            <a:r>
              <a:rPr lang="en-IN" dirty="0" smtClean="0"/>
              <a:t>Problem:</a:t>
            </a:r>
          </a:p>
          <a:p>
            <a:r>
              <a:rPr lang="en-US" dirty="0"/>
              <a:t>I have a business and I receive a lot of emails from customers every day. Some of these emails are complaints and should be answered very quickly. I would like a way to identify them quickly so that I answer these email in priority.</a:t>
            </a:r>
            <a:endParaRPr lang="en-IN" dirty="0"/>
          </a:p>
        </p:txBody>
      </p:sp>
    </p:spTree>
    <p:extLst>
      <p:ext uri="{BB962C8B-B14F-4D97-AF65-F5344CB8AC3E}">
        <p14:creationId xmlns:p14="http://schemas.microsoft.com/office/powerpoint/2010/main" val="3938314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normAutofit fontScale="92500"/>
          </a:bodyPr>
          <a:lstStyle/>
          <a:p>
            <a:pPr fontAlgn="base"/>
            <a:r>
              <a:rPr lang="en-US" u="sng" dirty="0" smtClean="0"/>
              <a:t>Approach</a:t>
            </a:r>
            <a:r>
              <a:rPr lang="en-US" dirty="0" smtClean="0"/>
              <a:t>: </a:t>
            </a:r>
            <a:r>
              <a:rPr lang="en-US" dirty="0"/>
              <a:t>I can use a supervised machine learning algorithm.</a:t>
            </a:r>
          </a:p>
          <a:p>
            <a:pPr fontAlgn="base"/>
            <a:r>
              <a:rPr lang="en-US" dirty="0"/>
              <a:t>Step 1: I need a lot of emails, the more the better.</a:t>
            </a:r>
            <a:br>
              <a:rPr lang="en-US" dirty="0"/>
            </a:br>
            <a:r>
              <a:rPr lang="en-US" dirty="0"/>
              <a:t>Step 2: I will read the title of each email and classify it by saying "it is a complaint" or "it is not a complaint".  It put a </a:t>
            </a:r>
            <a:r>
              <a:rPr lang="en-US" b="1" dirty="0"/>
              <a:t>label </a:t>
            </a:r>
            <a:r>
              <a:rPr lang="en-US" dirty="0"/>
              <a:t>on each email.</a:t>
            </a:r>
            <a:br>
              <a:rPr lang="en-US" dirty="0"/>
            </a:br>
            <a:r>
              <a:rPr lang="en-US" dirty="0"/>
              <a:t>Step 3: I will </a:t>
            </a:r>
            <a:r>
              <a:rPr lang="en-US" b="1" dirty="0"/>
              <a:t>train</a:t>
            </a:r>
            <a:r>
              <a:rPr lang="en-US" dirty="0"/>
              <a:t> a model on this dataset</a:t>
            </a:r>
            <a:br>
              <a:rPr lang="en-US" dirty="0"/>
            </a:br>
            <a:r>
              <a:rPr lang="en-US" dirty="0"/>
              <a:t>Step 4: I will assess the quality of the prediction (using cross validation)</a:t>
            </a:r>
            <a:br>
              <a:rPr lang="en-US" dirty="0"/>
            </a:br>
            <a:r>
              <a:rPr lang="en-US" dirty="0"/>
              <a:t>Step 5: I will use this model to </a:t>
            </a:r>
            <a:r>
              <a:rPr lang="en-US" b="1" dirty="0"/>
              <a:t>predict</a:t>
            </a:r>
            <a:r>
              <a:rPr lang="en-US" dirty="0"/>
              <a:t> if an email is a complaint or not.</a:t>
            </a:r>
          </a:p>
          <a:p>
            <a:pPr fontAlgn="base"/>
            <a:r>
              <a:rPr lang="en-US" dirty="0"/>
              <a:t>In this case, if I have trained the model with a lot of emails then it will perform well. SVM is just one among many models you can use to learn from this data and make predictions.</a:t>
            </a:r>
          </a:p>
        </p:txBody>
      </p:sp>
    </p:spTree>
    <p:extLst>
      <p:ext uri="{BB962C8B-B14F-4D97-AF65-F5344CB8AC3E}">
        <p14:creationId xmlns:p14="http://schemas.microsoft.com/office/powerpoint/2010/main" val="19056824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normAutofit/>
          </a:bodyPr>
          <a:lstStyle/>
          <a:p>
            <a:pPr fontAlgn="base"/>
            <a:r>
              <a:rPr lang="en-US" b="1" dirty="0"/>
              <a:t>SVMs - Support Vector Machines</a:t>
            </a:r>
          </a:p>
          <a:p>
            <a:pPr fontAlgn="base"/>
            <a:r>
              <a:rPr lang="en-US" dirty="0"/>
              <a:t>Wikipedia tells us that SVMs can be used to do two things: classification or regression.</a:t>
            </a:r>
          </a:p>
          <a:p>
            <a:pPr fontAlgn="base"/>
            <a:r>
              <a:rPr lang="en-US" b="1" dirty="0"/>
              <a:t>SVM</a:t>
            </a:r>
            <a:r>
              <a:rPr lang="en-US" dirty="0"/>
              <a:t> is used for classification</a:t>
            </a:r>
          </a:p>
          <a:p>
            <a:pPr fontAlgn="base"/>
            <a:r>
              <a:rPr lang="en-US" b="1" dirty="0"/>
              <a:t>SVR</a:t>
            </a:r>
            <a:r>
              <a:rPr lang="en-US" dirty="0"/>
              <a:t> (Support Vector Regression) is used for regression</a:t>
            </a:r>
          </a:p>
        </p:txBody>
      </p:sp>
    </p:spTree>
    <p:extLst>
      <p:ext uri="{BB962C8B-B14F-4D97-AF65-F5344CB8AC3E}">
        <p14:creationId xmlns:p14="http://schemas.microsoft.com/office/powerpoint/2010/main" val="18919209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t>
            </a:r>
            <a:r>
              <a:rPr lang="en-US" b="1" dirty="0"/>
              <a:t>is the goal of the Support Vector Machine (SVM)?</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The goal of a support vector machine is to find  the optimal separating hyperplane which maximizes the margin of the training data.</a:t>
            </a:r>
          </a:p>
          <a:p>
            <a:endParaRPr lang="en-US" dirty="0"/>
          </a:p>
          <a:p>
            <a:r>
              <a:rPr lang="en-US" dirty="0"/>
              <a:t>The first thing we can see from this definition, is that a SVM needs training data. Which means it is a supervised learning algorithm.</a:t>
            </a:r>
          </a:p>
          <a:p>
            <a:endParaRPr lang="en-US" dirty="0"/>
          </a:p>
          <a:p>
            <a:r>
              <a:rPr lang="en-US" dirty="0"/>
              <a:t>It is also important to know that SVM is a classification algorithm. Which means we will use it to predict if something belongs to a particular class.</a:t>
            </a:r>
            <a:endParaRPr lang="en-IN" dirty="0"/>
          </a:p>
        </p:txBody>
      </p:sp>
    </p:spTree>
    <p:extLst>
      <p:ext uri="{BB962C8B-B14F-4D97-AF65-F5344CB8AC3E}">
        <p14:creationId xmlns:p14="http://schemas.microsoft.com/office/powerpoint/2010/main" val="1437506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1.wp.com/www.svm-tutorial.com/wp-content/uploads/2014/11/01_svm-dataset1.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7" y="111569"/>
            <a:ext cx="8439785" cy="643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89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a:t>
            </a:r>
            <a:endParaRPr lang="en-IN" dirty="0"/>
          </a:p>
        </p:txBody>
      </p:sp>
      <p:sp>
        <p:nvSpPr>
          <p:cNvPr id="3" name="Content Placeholder 2"/>
          <p:cNvSpPr>
            <a:spLocks noGrp="1"/>
          </p:cNvSpPr>
          <p:nvPr>
            <p:ph idx="1"/>
          </p:nvPr>
        </p:nvSpPr>
        <p:spPr/>
        <p:txBody>
          <a:bodyPr>
            <a:normAutofit fontScale="92500" lnSpcReduction="10000"/>
          </a:bodyPr>
          <a:lstStyle/>
          <a:p>
            <a:r>
              <a:rPr lang="en-US" dirty="0"/>
              <a:t>We have plotted the size and weight of several people, and there is also a way to distinguish between men and women.</a:t>
            </a:r>
          </a:p>
          <a:p>
            <a:endParaRPr lang="en-US" dirty="0"/>
          </a:p>
          <a:p>
            <a:r>
              <a:rPr lang="en-US" dirty="0"/>
              <a:t>With such data, using a SVM will allow us to answer the following question:</a:t>
            </a:r>
          </a:p>
          <a:p>
            <a:endParaRPr lang="en-US" dirty="0"/>
          </a:p>
          <a:p>
            <a:r>
              <a:rPr lang="en-US" dirty="0"/>
              <a:t>Given a particular data point (weight and size), is the person a man or a woman ?</a:t>
            </a:r>
          </a:p>
          <a:p>
            <a:endParaRPr lang="en-US" dirty="0"/>
          </a:p>
          <a:p>
            <a:r>
              <a:rPr lang="en-US" dirty="0"/>
              <a:t>For instance:  if someone measures 175 cm and weights 80 kg, is it a man of a woman?</a:t>
            </a:r>
            <a:endParaRPr lang="en-IN" dirty="0"/>
          </a:p>
        </p:txBody>
      </p:sp>
    </p:spTree>
    <p:extLst>
      <p:ext uri="{BB962C8B-B14F-4D97-AF65-F5344CB8AC3E}">
        <p14:creationId xmlns:p14="http://schemas.microsoft.com/office/powerpoint/2010/main" val="3277853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 separating hyperplane?</a:t>
            </a:r>
            <a:br>
              <a:rPr lang="en-US" b="1" dirty="0"/>
            </a:br>
            <a:endParaRPr lang="en-IN" dirty="0"/>
          </a:p>
        </p:txBody>
      </p:sp>
      <p:sp>
        <p:nvSpPr>
          <p:cNvPr id="3" name="Content Placeholder 2"/>
          <p:cNvSpPr>
            <a:spLocks noGrp="1"/>
          </p:cNvSpPr>
          <p:nvPr>
            <p:ph idx="1"/>
          </p:nvPr>
        </p:nvSpPr>
        <p:spPr>
          <a:xfrm>
            <a:off x="838200" y="1825625"/>
            <a:ext cx="3825240" cy="4279107"/>
          </a:xfrm>
        </p:spPr>
        <p:txBody>
          <a:bodyPr>
            <a:normAutofit fontScale="92500" lnSpcReduction="10000"/>
          </a:bodyPr>
          <a:lstStyle/>
          <a:p>
            <a:pPr fontAlgn="base"/>
            <a:r>
              <a:rPr lang="en-US" dirty="0"/>
              <a:t>For instance, we could trace a line and then all the data points representing men will be above the line, and all the data points representing women will be below the line.</a:t>
            </a:r>
          </a:p>
          <a:p>
            <a:pPr fontAlgn="base"/>
            <a:r>
              <a:rPr lang="en-US" dirty="0"/>
              <a:t>Such a line is called a </a:t>
            </a:r>
            <a:r>
              <a:rPr lang="en-US" b="1" dirty="0"/>
              <a:t>separating hyperplane </a:t>
            </a:r>
            <a:r>
              <a:rPr lang="en-US" dirty="0"/>
              <a:t>and is depicted below:</a:t>
            </a:r>
          </a:p>
          <a:p>
            <a:endParaRPr lang="en-IN" dirty="0"/>
          </a:p>
        </p:txBody>
      </p:sp>
      <p:pic>
        <p:nvPicPr>
          <p:cNvPr id="3074" name="Picture 2" descr="https://i2.wp.com/www.svm-tutorial.com/wp-content/uploads/2014/11/01_svm-dataset1-separated.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215" y="1027906"/>
            <a:ext cx="665797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309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If it is just a line, why do we call it an hyperplane ?</a:t>
            </a:r>
            <a:br>
              <a:rPr lang="en-US" b="1" dirty="0"/>
            </a:br>
            <a:endParaRPr lang="en-IN" dirty="0"/>
          </a:p>
        </p:txBody>
      </p:sp>
      <p:sp>
        <p:nvSpPr>
          <p:cNvPr id="3" name="Content Placeholder 2"/>
          <p:cNvSpPr>
            <a:spLocks noGrp="1"/>
          </p:cNvSpPr>
          <p:nvPr>
            <p:ph idx="1"/>
          </p:nvPr>
        </p:nvSpPr>
        <p:spPr/>
        <p:txBody>
          <a:bodyPr/>
          <a:lstStyle/>
          <a:p>
            <a:pPr fontAlgn="base"/>
            <a:r>
              <a:rPr lang="en-US" b="1" dirty="0"/>
              <a:t>An hyperplane is a generalization of a plane</a:t>
            </a:r>
            <a:r>
              <a:rPr lang="en-US" dirty="0"/>
              <a:t>.</a:t>
            </a:r>
          </a:p>
          <a:p>
            <a:pPr fontAlgn="base"/>
            <a:r>
              <a:rPr lang="en-US" dirty="0"/>
              <a:t>in one dimension, an hyperplane is called a point</a:t>
            </a:r>
          </a:p>
          <a:p>
            <a:pPr fontAlgn="base"/>
            <a:r>
              <a:rPr lang="en-US" dirty="0"/>
              <a:t>in two dimensions, it is a line</a:t>
            </a:r>
          </a:p>
          <a:p>
            <a:pPr fontAlgn="base"/>
            <a:r>
              <a:rPr lang="en-US" dirty="0"/>
              <a:t>in three dimensions, it is a plane</a:t>
            </a:r>
          </a:p>
          <a:p>
            <a:pPr fontAlgn="base"/>
            <a:r>
              <a:rPr lang="en-US" dirty="0"/>
              <a:t>in more dimensions you can call it an hyperplane</a:t>
            </a:r>
          </a:p>
          <a:p>
            <a:pPr marL="0" indent="0">
              <a:buNone/>
            </a:pPr>
            <a:r>
              <a:rPr lang="en-US" dirty="0">
                <a:hlinkClick r:id="rId2"/>
              </a:rPr>
              <a:t/>
            </a:r>
            <a:br>
              <a:rPr lang="en-US" dirty="0">
                <a:hlinkClick r:id="rId2"/>
              </a:rPr>
            </a:br>
            <a:endParaRPr lang="en-IN" dirty="0"/>
          </a:p>
        </p:txBody>
      </p:sp>
    </p:spTree>
    <p:extLst>
      <p:ext uri="{BB962C8B-B14F-4D97-AF65-F5344CB8AC3E}">
        <p14:creationId xmlns:p14="http://schemas.microsoft.com/office/powerpoint/2010/main" val="3417544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a16="http://schemas.microsoft.com/office/drawing/2014/main" xmlns="" id="{FF771ECC-3AF0-4F66-8551-4ADCD5A5A418}"/>
              </a:ext>
            </a:extLst>
          </p:cNvPr>
          <p:cNvSpPr>
            <a:spLocks noChangeArrowheads="1"/>
          </p:cNvSpPr>
          <p:nvPr/>
        </p:nvSpPr>
        <p:spPr bwMode="auto">
          <a:xfrm>
            <a:off x="1071928" y="1775775"/>
            <a:ext cx="1028187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A3A3A"/>
                </a:solidFill>
                <a:effectLst/>
                <a:latin typeface="GothamRounded-Book"/>
              </a:rPr>
              <a:t>(a) Arithmetic Mean</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rPr>
              <a:t>Of these “averages,” the most common and familiar is the arithmetic mean, defined by</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pic>
        <p:nvPicPr>
          <p:cNvPr id="3076" name="Picture 4" descr="arithmatic mean">
            <a:hlinkClick r:id="rId2"/>
            <a:extLst>
              <a:ext uri="{FF2B5EF4-FFF2-40B4-BE49-F238E27FC236}">
                <a16:creationId xmlns:a16="http://schemas.microsoft.com/office/drawing/2014/main" xmlns="" id="{32A8ACC9-9568-44F6-8652-4539084A3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048" y="3345435"/>
            <a:ext cx="1381125" cy="809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714882D2-A955-4522-9458-B5CE84D13D91}"/>
              </a:ext>
            </a:extLst>
          </p:cNvPr>
          <p:cNvSpPr txBox="1"/>
          <p:nvPr/>
        </p:nvSpPr>
        <p:spPr>
          <a:xfrm>
            <a:off x="1001949" y="4747098"/>
            <a:ext cx="9980579" cy="738664"/>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(b) Geometric Mean </a:t>
            </a:r>
          </a:p>
          <a:p>
            <a:r>
              <a:rPr lang="en-US" dirty="0"/>
              <a:t>The geometric mean is defined as the nth root of the product of n observations:</a:t>
            </a:r>
            <a:endParaRPr lang="en-IN" dirty="0"/>
          </a:p>
        </p:txBody>
      </p:sp>
      <p:pic>
        <p:nvPicPr>
          <p:cNvPr id="3078" name="Picture 6" descr="https://cdn.intellipaat.com/wp-content/uploads/2015/09/geometric-mean.png">
            <a:extLst>
              <a:ext uri="{FF2B5EF4-FFF2-40B4-BE49-F238E27FC236}">
                <a16:creationId xmlns:a16="http://schemas.microsoft.com/office/drawing/2014/main" xmlns="" id="{91ACBCFA-4847-4991-B3DA-245F49B8B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737" y="5725765"/>
            <a:ext cx="3164872" cy="79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the </a:t>
            </a:r>
            <a:r>
              <a:rPr lang="en-US" b="1" i="1" dirty="0"/>
              <a:t>optimal</a:t>
            </a:r>
            <a:r>
              <a:rPr lang="en-US" b="1" dirty="0"/>
              <a:t> separating hyperplane?</a:t>
            </a:r>
            <a:br>
              <a:rPr lang="en-US" b="1" dirty="0"/>
            </a:br>
            <a:endParaRPr lang="en-IN" dirty="0"/>
          </a:p>
        </p:txBody>
      </p:sp>
      <p:sp>
        <p:nvSpPr>
          <p:cNvPr id="3" name="Content Placeholder 2"/>
          <p:cNvSpPr>
            <a:spLocks noGrp="1"/>
          </p:cNvSpPr>
          <p:nvPr>
            <p:ph idx="1"/>
          </p:nvPr>
        </p:nvSpPr>
        <p:spPr>
          <a:xfrm>
            <a:off x="838200" y="1825625"/>
            <a:ext cx="3944112" cy="4346575"/>
          </a:xfrm>
        </p:spPr>
        <p:txBody>
          <a:bodyPr>
            <a:normAutofit fontScale="92500" lnSpcReduction="10000"/>
          </a:bodyPr>
          <a:lstStyle/>
          <a:p>
            <a:r>
              <a:rPr lang="en-US" dirty="0"/>
              <a:t>The fact that you can find a </a:t>
            </a:r>
            <a:r>
              <a:rPr lang="en-US" b="1" dirty="0"/>
              <a:t>separating hyperplane</a:t>
            </a:r>
            <a:r>
              <a:rPr lang="en-US" dirty="0"/>
              <a:t>,  does not mean it is the best one ! </a:t>
            </a:r>
            <a:endParaRPr lang="en-US" dirty="0" smtClean="0"/>
          </a:p>
          <a:p>
            <a:r>
              <a:rPr lang="en-US" dirty="0"/>
              <a:t> In the example below there is several separating hyperplanes. Each of them is valid as it successfully separates our data set with men on one side and women on the other side.</a:t>
            </a:r>
            <a:endParaRPr lang="en-IN" dirty="0"/>
          </a:p>
        </p:txBody>
      </p:sp>
      <p:pic>
        <p:nvPicPr>
          <p:cNvPr id="4098" name="Picture 2" descr="https://i1.wp.com/www.svm-tutorial.com/wp-content/uploads/2014/11/01_svm-dataset1-separated-2.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919" y="1027906"/>
            <a:ext cx="665797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18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pic>
        <p:nvPicPr>
          <p:cNvPr id="5122" name="Picture 2" descr="https://i0.wp.com/www.svm-tutorial.com/wp-content/uploads/2014/11/01_svm-dataset1-separated-good.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1355153"/>
            <a:ext cx="6657975" cy="50768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98192" y="1367522"/>
            <a:ext cx="6096000" cy="646331"/>
          </a:xfrm>
          <a:prstGeom prst="rect">
            <a:avLst/>
          </a:prstGeom>
        </p:spPr>
        <p:txBody>
          <a:bodyPr>
            <a:spAutoFit/>
          </a:bodyPr>
          <a:lstStyle/>
          <a:p>
            <a:r>
              <a:rPr lang="en-US" dirty="0">
                <a:solidFill>
                  <a:srgbClr val="999999"/>
                </a:solidFill>
                <a:latin typeface="Open Sans"/>
              </a:rPr>
              <a:t>The black hyperplane classifies more accurately than the green one</a:t>
            </a:r>
            <a:endParaRPr lang="en-IN" dirty="0"/>
          </a:p>
        </p:txBody>
      </p:sp>
    </p:spTree>
    <p:extLst>
      <p:ext uri="{BB962C8B-B14F-4D97-AF65-F5344CB8AC3E}">
        <p14:creationId xmlns:p14="http://schemas.microsoft.com/office/powerpoint/2010/main" val="3497990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t>
            </a:r>
            <a:r>
              <a:rPr lang="en-US" b="1" dirty="0"/>
              <a:t>is the margin and how does it help choosing the optimal hyperplane?</a:t>
            </a:r>
            <a:br>
              <a:rPr lang="en-US" b="1" dirty="0"/>
            </a:br>
            <a:endParaRPr lang="en-IN" dirty="0"/>
          </a:p>
        </p:txBody>
      </p:sp>
      <p:sp>
        <p:nvSpPr>
          <p:cNvPr id="4" name="Content Placeholder 3"/>
          <p:cNvSpPr>
            <a:spLocks noGrp="1"/>
          </p:cNvSpPr>
          <p:nvPr>
            <p:ph idx="1"/>
          </p:nvPr>
        </p:nvSpPr>
        <p:spPr>
          <a:xfrm>
            <a:off x="838200" y="1825625"/>
            <a:ext cx="3797808" cy="4351338"/>
          </a:xfrm>
        </p:spPr>
        <p:txBody>
          <a:bodyPr>
            <a:normAutofit fontScale="92500" lnSpcReduction="20000"/>
          </a:bodyPr>
          <a:lstStyle/>
          <a:p>
            <a:r>
              <a:rPr lang="en-US" dirty="0"/>
              <a:t>Given a particular hyperplane, we can compute the distance between the hyperplane and the closest data point. </a:t>
            </a:r>
            <a:endParaRPr lang="en-US" dirty="0" smtClean="0"/>
          </a:p>
          <a:p>
            <a:r>
              <a:rPr lang="en-US" dirty="0" smtClean="0"/>
              <a:t>Once </a:t>
            </a:r>
            <a:r>
              <a:rPr lang="en-US" dirty="0"/>
              <a:t>we have this value, if we double it we will get what is called the </a:t>
            </a:r>
            <a:r>
              <a:rPr lang="en-US" b="1" dirty="0"/>
              <a:t>margin</a:t>
            </a:r>
            <a:r>
              <a:rPr lang="en-US" dirty="0" smtClean="0"/>
              <a:t>.</a:t>
            </a:r>
          </a:p>
          <a:p>
            <a:r>
              <a:rPr lang="en-US" b="1" dirty="0"/>
              <a:t>Basically the margin is a no man's land. There will never be any data point inside the margin.</a:t>
            </a:r>
            <a:r>
              <a:rPr lang="en-US" dirty="0"/>
              <a:t> </a:t>
            </a:r>
            <a:endParaRPr lang="en-IN" dirty="0"/>
          </a:p>
        </p:txBody>
      </p:sp>
      <p:pic>
        <p:nvPicPr>
          <p:cNvPr id="6146" name="Picture 2" descr="07_withMidpointsAndSepar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726" y="1471231"/>
            <a:ext cx="6016625" cy="458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6576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sp>
        <p:nvSpPr>
          <p:cNvPr id="3" name="Content Placeholder 2"/>
          <p:cNvSpPr>
            <a:spLocks noGrp="1"/>
          </p:cNvSpPr>
          <p:nvPr>
            <p:ph idx="1"/>
          </p:nvPr>
        </p:nvSpPr>
        <p:spPr/>
        <p:txBody>
          <a:bodyPr/>
          <a:lstStyle/>
          <a:p>
            <a:pPr marL="0" indent="0" fontAlgn="base">
              <a:buNone/>
            </a:pPr>
            <a:r>
              <a:rPr lang="en-US" dirty="0"/>
              <a:t>We can make the following observations:</a:t>
            </a:r>
          </a:p>
          <a:p>
            <a:pPr fontAlgn="base"/>
            <a:r>
              <a:rPr lang="en-US" dirty="0"/>
              <a:t>If an hyperplane is very close to a data point, its margin will be small.</a:t>
            </a:r>
          </a:p>
          <a:p>
            <a:pPr fontAlgn="base"/>
            <a:r>
              <a:rPr lang="en-US" dirty="0"/>
              <a:t>The further an hyperplane is from a data point, the larger its margin will be.</a:t>
            </a:r>
          </a:p>
          <a:p>
            <a:pPr fontAlgn="base"/>
            <a:r>
              <a:rPr lang="en-US" dirty="0"/>
              <a:t>This means that </a:t>
            </a:r>
            <a:r>
              <a:rPr lang="en-US" b="1" dirty="0"/>
              <a:t>the optimal hyperplane will be the one with the biggest margin.</a:t>
            </a:r>
            <a:endParaRPr lang="en-US" dirty="0"/>
          </a:p>
          <a:p>
            <a:endParaRPr lang="en-IN" dirty="0"/>
          </a:p>
        </p:txBody>
      </p:sp>
    </p:spTree>
    <p:extLst>
      <p:ext uri="{BB962C8B-B14F-4D97-AF65-F5344CB8AC3E}">
        <p14:creationId xmlns:p14="http://schemas.microsoft.com/office/powerpoint/2010/main" val="3644871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887"/>
            <a:ext cx="10515600" cy="1153922"/>
          </a:xfrm>
        </p:spPr>
        <p:txBody>
          <a:bodyPr>
            <a:normAutofit fontScale="90000"/>
          </a:bodyPr>
          <a:lstStyle/>
          <a:p>
            <a:r>
              <a:rPr lang="en-IN" b="1" dirty="0" smtClean="0"/>
              <a:t/>
            </a:r>
            <a:br>
              <a:rPr lang="en-IN" b="1" dirty="0" smtClean="0"/>
            </a:br>
            <a:r>
              <a:rPr lang="en-IN" b="1" dirty="0" smtClean="0"/>
              <a:t>What </a:t>
            </a:r>
            <a:r>
              <a:rPr lang="en-IN" b="1" dirty="0"/>
              <a:t>is a vector?</a:t>
            </a:r>
            <a:br>
              <a:rPr lang="en-IN" b="1" dirty="0"/>
            </a:br>
            <a:endParaRPr lang="en-IN" dirty="0"/>
          </a:p>
        </p:txBody>
      </p:sp>
      <p:sp>
        <p:nvSpPr>
          <p:cNvPr id="3" name="Content Placeholder 2"/>
          <p:cNvSpPr>
            <a:spLocks noGrp="1"/>
          </p:cNvSpPr>
          <p:nvPr>
            <p:ph idx="1"/>
          </p:nvPr>
        </p:nvSpPr>
        <p:spPr>
          <a:xfrm>
            <a:off x="838200" y="1322705"/>
            <a:ext cx="10515600" cy="2005711"/>
          </a:xfrm>
        </p:spPr>
        <p:txBody>
          <a:bodyPr>
            <a:normAutofit fontScale="77500" lnSpcReduction="20000"/>
          </a:bodyPr>
          <a:lstStyle/>
          <a:p>
            <a:r>
              <a:rPr lang="en-US" i="1" dirty="0"/>
              <a:t>A vector is an object that has both a magnitude and a direction.</a:t>
            </a:r>
            <a:endParaRPr lang="en-US" dirty="0" smtClean="0"/>
          </a:p>
          <a:p>
            <a:r>
              <a:rPr lang="en-US" dirty="0" smtClean="0"/>
              <a:t>If </a:t>
            </a:r>
            <a:r>
              <a:rPr lang="en-US" dirty="0"/>
              <a:t>we define a point A(3,4) in R2 we can plot it like this</a:t>
            </a:r>
            <a:r>
              <a:rPr lang="en-US" dirty="0" smtClean="0"/>
              <a:t>.</a:t>
            </a:r>
          </a:p>
          <a:p>
            <a:r>
              <a:rPr lang="en-US" dirty="0"/>
              <a:t>Definition: Any point x=(x1,x2),x≠0, in R2 specifies a vector in the plane, namely the vector starting at the origin and ending at x</a:t>
            </a:r>
            <a:r>
              <a:rPr lang="en-US" dirty="0" smtClean="0"/>
              <a:t>.</a:t>
            </a:r>
          </a:p>
          <a:p>
            <a:r>
              <a:rPr lang="en-US" dirty="0"/>
              <a:t>If we say that the point at the origin is the point O(0,0) then the vector above is the vector OA→. We could also give it an arbitrary name such as  u.</a:t>
            </a:r>
            <a:endParaRPr lang="en-IN" dirty="0"/>
          </a:p>
        </p:txBody>
      </p:sp>
      <p:pic>
        <p:nvPicPr>
          <p:cNvPr id="7170" name="Picture 2" descr="a point in the 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519" y="3737801"/>
            <a:ext cx="20669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02-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531" y="3672840"/>
            <a:ext cx="234315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5777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The magnitude</a:t>
            </a:r>
            <a:br>
              <a:rPr lang="en-IN" b="1" dirty="0"/>
            </a:br>
            <a:endParaRPr lang="en-IN" dirty="0"/>
          </a:p>
        </p:txBody>
      </p:sp>
      <p:sp>
        <p:nvSpPr>
          <p:cNvPr id="3" name="Content Placeholder 2"/>
          <p:cNvSpPr>
            <a:spLocks noGrp="1"/>
          </p:cNvSpPr>
          <p:nvPr>
            <p:ph idx="1"/>
          </p:nvPr>
        </p:nvSpPr>
        <p:spPr>
          <a:xfrm>
            <a:off x="838200" y="1825625"/>
            <a:ext cx="10515600" cy="1557655"/>
          </a:xfrm>
        </p:spPr>
        <p:txBody>
          <a:bodyPr/>
          <a:lstStyle/>
          <a:p>
            <a:r>
              <a:rPr lang="en-US" dirty="0"/>
              <a:t>The magnitude or length of a vector x is written ∥x∥  and is called its norm.</a:t>
            </a:r>
          </a:p>
          <a:p>
            <a:r>
              <a:rPr lang="en-US" dirty="0"/>
              <a:t>For our vector OA→,   ∥OA∥ is the length of the segment OA</a:t>
            </a:r>
            <a:endParaRPr lang="en-IN" dirty="0"/>
          </a:p>
        </p:txBody>
      </p:sp>
      <p:pic>
        <p:nvPicPr>
          <p:cNvPr id="8195" name="Picture 3" descr="03-n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15" y="3846258"/>
            <a:ext cx="247650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30075" t="33200" r="50425" b="36000"/>
          <a:stretch/>
        </p:blipFill>
        <p:spPr>
          <a:xfrm>
            <a:off x="5093208" y="3541077"/>
            <a:ext cx="3374136" cy="2997790"/>
          </a:xfrm>
          <a:prstGeom prst="rect">
            <a:avLst/>
          </a:prstGeom>
        </p:spPr>
      </p:pic>
    </p:spTree>
    <p:extLst>
      <p:ext uri="{BB962C8B-B14F-4D97-AF65-F5344CB8AC3E}">
        <p14:creationId xmlns:p14="http://schemas.microsoft.com/office/powerpoint/2010/main" val="29965795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direction</a:t>
            </a:r>
            <a:br>
              <a:rPr lang="en-IN" b="1" dirty="0"/>
            </a:br>
            <a:endParaRPr lang="en-IN" dirty="0"/>
          </a:p>
        </p:txBody>
      </p:sp>
      <p:sp>
        <p:nvSpPr>
          <p:cNvPr id="3" name="Content Placeholder 2"/>
          <p:cNvSpPr>
            <a:spLocks noGrp="1"/>
          </p:cNvSpPr>
          <p:nvPr>
            <p:ph idx="1"/>
          </p:nvPr>
        </p:nvSpPr>
        <p:spPr>
          <a:xfrm>
            <a:off x="838200" y="1825625"/>
            <a:ext cx="10515600" cy="1603375"/>
          </a:xfrm>
        </p:spPr>
        <p:txBody>
          <a:bodyPr/>
          <a:lstStyle/>
          <a:p>
            <a:r>
              <a:rPr lang="en-US" dirty="0"/>
              <a:t>The direction is the second component of a vector.</a:t>
            </a:r>
          </a:p>
          <a:p>
            <a:r>
              <a:rPr lang="en-US" dirty="0" smtClean="0"/>
              <a:t>Definition </a:t>
            </a:r>
            <a:r>
              <a:rPr lang="en-US" dirty="0"/>
              <a:t>: The direction of a vector u(u1,u2) is the vector  w(u1∥u∥,u2∥u∥)</a:t>
            </a:r>
            <a:endParaRPr lang="en-IN" dirty="0"/>
          </a:p>
        </p:txBody>
      </p:sp>
      <p:pic>
        <p:nvPicPr>
          <p:cNvPr id="9218" name="Picture 2" descr="03-direction-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007" y="3563937"/>
            <a:ext cx="346710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485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Computing the direction vector</a:t>
            </a:r>
            <a:br>
              <a:rPr lang="en-IN" b="1" dirty="0"/>
            </a:br>
            <a:endParaRPr lang="en-IN" dirty="0"/>
          </a:p>
        </p:txBody>
      </p:sp>
      <p:sp>
        <p:nvSpPr>
          <p:cNvPr id="5" name="Content Placeholder 4"/>
          <p:cNvSpPr>
            <a:spLocks noGrp="1"/>
          </p:cNvSpPr>
          <p:nvPr>
            <p:ph idx="1"/>
          </p:nvPr>
        </p:nvSpPr>
        <p:spPr/>
        <p:txBody>
          <a:bodyPr/>
          <a:lstStyle/>
          <a:p>
            <a:r>
              <a:rPr lang="en-US" dirty="0"/>
              <a:t>The direction of u(3,4) is the vector w(0.6,0.8)</a:t>
            </a:r>
            <a:endParaRPr lang="en-IN" dirty="0"/>
          </a:p>
        </p:txBody>
      </p:sp>
      <p:pic>
        <p:nvPicPr>
          <p:cNvPr id="4" name="Picture 3"/>
          <p:cNvPicPr>
            <a:picLocks noChangeAspect="1"/>
          </p:cNvPicPr>
          <p:nvPr/>
        </p:nvPicPr>
        <p:blipFill rotWithShape="1">
          <a:blip r:embed="rId2"/>
          <a:srcRect l="26175" t="25867" r="52150" b="51867"/>
          <a:stretch/>
        </p:blipFill>
        <p:spPr>
          <a:xfrm>
            <a:off x="603503" y="2212848"/>
            <a:ext cx="4240845" cy="2450592"/>
          </a:xfrm>
          <a:prstGeom prst="rect">
            <a:avLst/>
          </a:prstGeom>
        </p:spPr>
      </p:pic>
      <p:pic>
        <p:nvPicPr>
          <p:cNvPr id="10243" name="Picture 3" descr="direction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127" y="2424684"/>
            <a:ext cx="3145409"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2973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The sum of two vectors</a:t>
            </a:r>
            <a:br>
              <a:rPr lang="en-US" b="1" dirty="0"/>
            </a:br>
            <a:endParaRPr lang="en-IN" dirty="0"/>
          </a:p>
        </p:txBody>
      </p:sp>
      <p:pic>
        <p:nvPicPr>
          <p:cNvPr id="7" name="Picture 6"/>
          <p:cNvPicPr>
            <a:picLocks noChangeAspect="1"/>
          </p:cNvPicPr>
          <p:nvPr/>
        </p:nvPicPr>
        <p:blipFill rotWithShape="1">
          <a:blip r:embed="rId2"/>
          <a:srcRect l="17250" t="20133" r="40153" b="31067"/>
          <a:stretch/>
        </p:blipFill>
        <p:spPr>
          <a:xfrm>
            <a:off x="1243584" y="1600200"/>
            <a:ext cx="6910367" cy="4453127"/>
          </a:xfrm>
          <a:prstGeom prst="rect">
            <a:avLst/>
          </a:prstGeom>
        </p:spPr>
      </p:pic>
    </p:spTree>
    <p:extLst>
      <p:ext uri="{BB962C8B-B14F-4D97-AF65-F5344CB8AC3E}">
        <p14:creationId xmlns:p14="http://schemas.microsoft.com/office/powerpoint/2010/main" val="12299935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Third </a:t>
            </a:r>
            <a:r>
              <a:rPr lang="en-IN" b="1" dirty="0"/>
              <a:t>V</a:t>
            </a:r>
            <a:r>
              <a:rPr lang="en-IN" b="1" dirty="0" smtClean="0"/>
              <a:t>ector</a:t>
            </a:r>
            <a:r>
              <a:rPr lang="en-IN" dirty="0"/>
              <a:t> </a:t>
            </a:r>
          </a:p>
        </p:txBody>
      </p:sp>
      <p:pic>
        <p:nvPicPr>
          <p:cNvPr id="12290" name="Picture 2" descr="05-sum-of-two-ve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2210436"/>
            <a:ext cx="6709966" cy="415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78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a16="http://schemas.microsoft.com/office/drawing/2014/main" xmlns="" id="{FF771ECC-3AF0-4F66-8551-4ADCD5A5A418}"/>
              </a:ext>
            </a:extLst>
          </p:cNvPr>
          <p:cNvSpPr>
            <a:spLocks noChangeArrowheads="1"/>
          </p:cNvSpPr>
          <p:nvPr/>
        </p:nvSpPr>
        <p:spPr bwMode="auto">
          <a:xfrm>
            <a:off x="1071928" y="1729608"/>
            <a:ext cx="10281872"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IN" dirty="0"/>
              <a:t>© L</a:t>
            </a:r>
            <a:r>
              <a:rPr lang="en-IN" b="1" dirty="0"/>
              <a:t>ogarithmic</a:t>
            </a:r>
            <a:r>
              <a:rPr lang="en-IN" dirty="0"/>
              <a:t> Mean</a:t>
            </a:r>
          </a:p>
          <a:p>
            <a:pPr marL="457200" lvl="0" indent="-457200" algn="just">
              <a:buAutoNum type="alphaLcParenBoth"/>
            </a:pPr>
            <a:endParaRPr kumimoji="0" lang="en-US" altLang="en-US" sz="2400" b="0" i="0" u="none" strike="noStrike" cap="none" normalizeH="0" baseline="0" dirty="0">
              <a:ln>
                <a:noFill/>
              </a:ln>
              <a:solidFill>
                <a:schemeClr val="tx1"/>
              </a:solidFill>
              <a:effectLst/>
            </a:endParaRPr>
          </a:p>
          <a:p>
            <a:pPr lvl="0" algn="just"/>
            <a:r>
              <a:rPr lang="en-US" dirty="0"/>
              <a:t>The l</a:t>
            </a:r>
            <a:r>
              <a:rPr lang="en-US" b="1" dirty="0"/>
              <a:t>ogarithmic</a:t>
            </a:r>
            <a:r>
              <a:rPr lang="en-US" dirty="0"/>
              <a:t> mean of two numbers is given by the difference of the natural logarithms of the two numbers, divided by the difference between the numbers. </a:t>
            </a:r>
          </a:p>
          <a:p>
            <a:pPr lvl="0" algn="just"/>
            <a:r>
              <a:rPr lang="en-US" dirty="0"/>
              <a:t>It is used particularly in heat transfer and mass transfer.</a:t>
            </a: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sp>
        <p:nvSpPr>
          <p:cNvPr id="7" name="TextBox 6">
            <a:extLst>
              <a:ext uri="{FF2B5EF4-FFF2-40B4-BE49-F238E27FC236}">
                <a16:creationId xmlns:a16="http://schemas.microsoft.com/office/drawing/2014/main" xmlns="" id="{714882D2-A955-4522-9458-B5CE84D13D91}"/>
              </a:ext>
            </a:extLst>
          </p:cNvPr>
          <p:cNvSpPr txBox="1"/>
          <p:nvPr/>
        </p:nvSpPr>
        <p:spPr>
          <a:xfrm>
            <a:off x="1001949" y="4747098"/>
            <a:ext cx="9980579" cy="1015663"/>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(d) Harmonic Mean </a:t>
            </a:r>
          </a:p>
          <a:p>
            <a:r>
              <a:rPr lang="en-US" dirty="0"/>
              <a:t>The </a:t>
            </a:r>
            <a:r>
              <a:rPr lang="en-US" b="1" dirty="0"/>
              <a:t>harmonic mean</a:t>
            </a:r>
            <a:r>
              <a:rPr lang="en-US" dirty="0"/>
              <a:t> involves inverses—i.e., one divided by each of the quantities. </a:t>
            </a:r>
          </a:p>
          <a:p>
            <a:r>
              <a:rPr lang="en-US" dirty="0"/>
              <a:t>The harmonic mean is the inverse of the arithmetic mean of all the inverses.</a:t>
            </a:r>
            <a:endParaRPr lang="en-IN" dirty="0"/>
          </a:p>
        </p:txBody>
      </p:sp>
      <p:pic>
        <p:nvPicPr>
          <p:cNvPr id="4098" name="Picture 2" descr="https://cdn.intellipaat.com/wp-content/uploads/2015/09/logrithmic-mean.png">
            <a:extLst>
              <a:ext uri="{FF2B5EF4-FFF2-40B4-BE49-F238E27FC236}">
                <a16:creationId xmlns:a16="http://schemas.microsoft.com/office/drawing/2014/main" xmlns="" id="{BB81EA01-5B61-444E-939A-E1B570E0A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950" y="3429000"/>
            <a:ext cx="1801050" cy="9728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armonic mean">
            <a:extLst>
              <a:ext uri="{FF2B5EF4-FFF2-40B4-BE49-F238E27FC236}">
                <a16:creationId xmlns:a16="http://schemas.microsoft.com/office/drawing/2014/main" xmlns="" id="{3FBE3CED-4E12-4010-9319-1A38206FF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0132" y="4683927"/>
            <a:ext cx="2299375" cy="181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179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difference between two vectors</a:t>
            </a:r>
            <a:br>
              <a:rPr lang="en-US" b="1" dirty="0"/>
            </a:br>
            <a:endParaRPr lang="en-IN" dirty="0"/>
          </a:p>
        </p:txBody>
      </p:sp>
      <p:pic>
        <p:nvPicPr>
          <p:cNvPr id="13314" name="Picture 2" descr="07-difference-of-two-vector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543" y="1690688"/>
            <a:ext cx="8034368" cy="427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7485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624" t="33200" r="45925" b="25467"/>
          <a:stretch/>
        </p:blipFill>
        <p:spPr>
          <a:xfrm>
            <a:off x="2075688" y="1527048"/>
            <a:ext cx="6044184" cy="4615018"/>
          </a:xfrm>
          <a:prstGeom prst="rect">
            <a:avLst/>
          </a:prstGeom>
        </p:spPr>
      </p:pic>
      <p:sp>
        <p:nvSpPr>
          <p:cNvPr id="6" name="Title 1"/>
          <p:cNvSpPr>
            <a:spLocks noGrp="1"/>
          </p:cNvSpPr>
          <p:nvPr>
            <p:ph type="title"/>
          </p:nvPr>
        </p:nvSpPr>
        <p:spPr>
          <a:xfrm>
            <a:off x="838200" y="365125"/>
            <a:ext cx="10515600" cy="1325563"/>
          </a:xfrm>
        </p:spPr>
        <p:txBody>
          <a:bodyPr/>
          <a:lstStyle/>
          <a:p>
            <a:r>
              <a:rPr lang="en-US" b="1" dirty="0"/>
              <a:t>The difference between two vectors</a:t>
            </a:r>
            <a:br>
              <a:rPr lang="en-US" b="1" dirty="0"/>
            </a:br>
            <a:endParaRPr lang="en-IN" dirty="0"/>
          </a:p>
        </p:txBody>
      </p:sp>
    </p:spTree>
    <p:extLst>
      <p:ext uri="{BB962C8B-B14F-4D97-AF65-F5344CB8AC3E}">
        <p14:creationId xmlns:p14="http://schemas.microsoft.com/office/powerpoint/2010/main" val="1753335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dot product</a:t>
            </a:r>
            <a:br>
              <a:rPr lang="en-IN" b="1" dirty="0"/>
            </a:br>
            <a:endParaRPr lang="en-IN" dirty="0"/>
          </a:p>
        </p:txBody>
      </p:sp>
      <p:sp>
        <p:nvSpPr>
          <p:cNvPr id="4" name="Content Placeholder 3"/>
          <p:cNvSpPr>
            <a:spLocks noGrp="1"/>
          </p:cNvSpPr>
          <p:nvPr>
            <p:ph idx="1"/>
          </p:nvPr>
        </p:nvSpPr>
        <p:spPr>
          <a:xfrm>
            <a:off x="838200" y="1825625"/>
            <a:ext cx="10515600" cy="1255903"/>
          </a:xfrm>
        </p:spPr>
        <p:txBody>
          <a:bodyPr/>
          <a:lstStyle/>
          <a:p>
            <a:r>
              <a:rPr lang="en-US" i="1" dirty="0"/>
              <a:t>Definition: Geometrically, it is the product of the Euclidian magnitudes of the two vectors and the cosine of the angle between them</a:t>
            </a:r>
            <a:endParaRPr lang="en-IN" dirty="0"/>
          </a:p>
        </p:txBody>
      </p:sp>
      <p:pic>
        <p:nvPicPr>
          <p:cNvPr id="5" name="Picture 4"/>
          <p:cNvPicPr>
            <a:picLocks noChangeAspect="1"/>
          </p:cNvPicPr>
          <p:nvPr/>
        </p:nvPicPr>
        <p:blipFill rotWithShape="1">
          <a:blip r:embed="rId2"/>
          <a:srcRect l="15600" t="13333" r="37825" b="23200"/>
          <a:stretch/>
        </p:blipFill>
        <p:spPr>
          <a:xfrm>
            <a:off x="2779776" y="2743200"/>
            <a:ext cx="5070021" cy="3886200"/>
          </a:xfrm>
          <a:prstGeom prst="rect">
            <a:avLst/>
          </a:prstGeom>
        </p:spPr>
      </p:pic>
    </p:spTree>
    <p:extLst>
      <p:ext uri="{BB962C8B-B14F-4D97-AF65-F5344CB8AC3E}">
        <p14:creationId xmlns:p14="http://schemas.microsoft.com/office/powerpoint/2010/main" val="32587908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ot produ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183" y="1061020"/>
            <a:ext cx="5413430" cy="422421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5861613" y="736312"/>
            <a:ext cx="6172200" cy="4873625"/>
          </a:xfrm>
        </p:spPr>
        <p:txBody>
          <a:bodyPr>
            <a:normAutofit/>
          </a:bodyPr>
          <a:lstStyle/>
          <a:p>
            <a:r>
              <a:rPr lang="en-US" dirty="0"/>
              <a:t>We can see </a:t>
            </a:r>
            <a:r>
              <a:rPr lang="en-US" dirty="0" smtClean="0"/>
              <a:t>that</a:t>
            </a:r>
            <a:endParaRPr lang="en-US" dirty="0"/>
          </a:p>
          <a:p>
            <a:r>
              <a:rPr lang="en-US" dirty="0"/>
              <a:t>θ=β−α</a:t>
            </a:r>
          </a:p>
          <a:p>
            <a:r>
              <a:rPr lang="en-US" dirty="0"/>
              <a:t>So computing cos(θ) is like computing cos(β−α)</a:t>
            </a:r>
          </a:p>
          <a:p>
            <a:r>
              <a:rPr lang="en-US" dirty="0"/>
              <a:t>There is a special formula called the difference identity for cosine which says that</a:t>
            </a:r>
            <a:r>
              <a:rPr lang="en-US" dirty="0" smtClean="0"/>
              <a:t>:</a:t>
            </a:r>
            <a:endParaRPr lang="en-US" dirty="0"/>
          </a:p>
          <a:p>
            <a:r>
              <a:rPr lang="en-US" dirty="0"/>
              <a:t>cos(β−α)=cos(β)cos(α)+sin(β)sin(α)</a:t>
            </a:r>
            <a:endParaRPr lang="en-IN" dirty="0"/>
          </a:p>
        </p:txBody>
      </p:sp>
    </p:spTree>
    <p:extLst>
      <p:ext uri="{BB962C8B-B14F-4D97-AF65-F5344CB8AC3E}">
        <p14:creationId xmlns:p14="http://schemas.microsoft.com/office/powerpoint/2010/main" val="28993571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7475" t="17200" r="26125" b="7333"/>
          <a:stretch/>
        </p:blipFill>
        <p:spPr>
          <a:xfrm>
            <a:off x="1408176" y="347472"/>
            <a:ext cx="8311896" cy="6256028"/>
          </a:xfrm>
          <a:prstGeom prst="rect">
            <a:avLst/>
          </a:prstGeom>
        </p:spPr>
      </p:pic>
    </p:spTree>
    <p:extLst>
      <p:ext uri="{BB962C8B-B14F-4D97-AF65-F5344CB8AC3E}">
        <p14:creationId xmlns:p14="http://schemas.microsoft.com/office/powerpoint/2010/main" val="2319202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41" t="10154" r="35267" b="52828"/>
          <a:stretch/>
        </p:blipFill>
        <p:spPr>
          <a:xfrm>
            <a:off x="1874520" y="1097280"/>
            <a:ext cx="9261158" cy="4233672"/>
          </a:xfrm>
          <a:prstGeom prst="rect">
            <a:avLst/>
          </a:prstGeom>
        </p:spPr>
      </p:pic>
    </p:spTree>
    <p:extLst>
      <p:ext uri="{BB962C8B-B14F-4D97-AF65-F5344CB8AC3E}">
        <p14:creationId xmlns:p14="http://schemas.microsoft.com/office/powerpoint/2010/main" val="6930193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825625"/>
            <a:ext cx="10515600" cy="2014855"/>
          </a:xfrm>
        </p:spPr>
        <p:txBody>
          <a:bodyPr/>
          <a:lstStyle/>
          <a:p>
            <a:r>
              <a:rPr lang="en-US" dirty="0"/>
              <a:t>Understanding the equation of the hyperplane</a:t>
            </a:r>
          </a:p>
          <a:p>
            <a:r>
              <a:rPr lang="en-US" dirty="0"/>
              <a:t>You probably learnt that an equation of a line is : y=</a:t>
            </a:r>
            <a:r>
              <a:rPr lang="en-US" dirty="0" err="1"/>
              <a:t>ax+b</a:t>
            </a:r>
            <a:r>
              <a:rPr lang="en-US" dirty="0"/>
              <a:t>. However when reading about hyperplane, you will often find that the equation of an hyperplane is defined by :</a:t>
            </a:r>
          </a:p>
          <a:p>
            <a:endParaRPr lang="en-US" dirty="0"/>
          </a:p>
        </p:txBody>
      </p:sp>
      <p:pic>
        <p:nvPicPr>
          <p:cNvPr id="4" name="Picture 3"/>
          <p:cNvPicPr>
            <a:picLocks noChangeAspect="1"/>
          </p:cNvPicPr>
          <p:nvPr/>
        </p:nvPicPr>
        <p:blipFill rotWithShape="1">
          <a:blip r:embed="rId2"/>
          <a:srcRect l="33793" t="51607" r="55435" b="43778"/>
          <a:stretch/>
        </p:blipFill>
        <p:spPr>
          <a:xfrm>
            <a:off x="2345530" y="3769381"/>
            <a:ext cx="3079102" cy="867748"/>
          </a:xfrm>
          <a:prstGeom prst="rect">
            <a:avLst/>
          </a:prstGeom>
        </p:spPr>
      </p:pic>
    </p:spTree>
    <p:extLst>
      <p:ext uri="{BB962C8B-B14F-4D97-AF65-F5344CB8AC3E}">
        <p14:creationId xmlns:p14="http://schemas.microsoft.com/office/powerpoint/2010/main" val="39384382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825625"/>
            <a:ext cx="10515600" cy="2014855"/>
          </a:xfrm>
        </p:spPr>
        <p:txBody>
          <a:bodyPr>
            <a:normAutofit fontScale="92500" lnSpcReduction="10000"/>
          </a:bodyPr>
          <a:lstStyle/>
          <a:p>
            <a:r>
              <a:rPr lang="en-US" dirty="0"/>
              <a:t>How does these two forms relate ?</a:t>
            </a:r>
          </a:p>
          <a:p>
            <a:r>
              <a:rPr lang="en-US" dirty="0"/>
              <a:t>In the hyperplane equation you can see that the name of the variables are in bold. Which means that they are vectors !  </a:t>
            </a:r>
            <a:endParaRPr lang="en-US" dirty="0" smtClean="0"/>
          </a:p>
          <a:p>
            <a:r>
              <a:rPr lang="en-US" dirty="0" smtClean="0"/>
              <a:t>Moreover, </a:t>
            </a:r>
            <a:r>
              <a:rPr lang="en-US" dirty="0" err="1" smtClean="0"/>
              <a:t>wTx</a:t>
            </a:r>
            <a:r>
              <a:rPr lang="en-US" dirty="0" smtClean="0"/>
              <a:t> is </a:t>
            </a:r>
            <a:r>
              <a:rPr lang="en-US" dirty="0"/>
              <a:t>how we compute the inner product of two vectors, and if you recall, the inner product is just another name for the dot product !</a:t>
            </a:r>
          </a:p>
        </p:txBody>
      </p:sp>
    </p:spTree>
    <p:extLst>
      <p:ext uri="{BB962C8B-B14F-4D97-AF65-F5344CB8AC3E}">
        <p14:creationId xmlns:p14="http://schemas.microsoft.com/office/powerpoint/2010/main" val="15675171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IN" b="1" dirty="0"/>
              <a:t>The SVM hyperplane</a:t>
            </a:r>
            <a:br>
              <a:rPr lang="en-IN" b="1" dirty="0"/>
            </a:br>
            <a:endParaRPr lang="en-IN" dirty="0"/>
          </a:p>
        </p:txBody>
      </p:sp>
      <p:pic>
        <p:nvPicPr>
          <p:cNvPr id="4" name="Picture 3"/>
          <p:cNvPicPr>
            <a:picLocks noChangeAspect="1"/>
          </p:cNvPicPr>
          <p:nvPr/>
        </p:nvPicPr>
        <p:blipFill rotWithShape="1">
          <a:blip r:embed="rId2"/>
          <a:srcRect l="16650" t="22533" r="37225" b="12000"/>
          <a:stretch/>
        </p:blipFill>
        <p:spPr>
          <a:xfrm>
            <a:off x="1691640" y="1234440"/>
            <a:ext cx="6675120" cy="5329242"/>
          </a:xfrm>
          <a:prstGeom prst="rect">
            <a:avLst/>
          </a:prstGeom>
        </p:spPr>
      </p:pic>
    </p:spTree>
    <p:extLst>
      <p:ext uri="{BB962C8B-B14F-4D97-AF65-F5344CB8AC3E}">
        <p14:creationId xmlns:p14="http://schemas.microsoft.com/office/powerpoint/2010/main" val="26513388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194689"/>
            <a:ext cx="10515600" cy="1667383"/>
          </a:xfrm>
        </p:spPr>
        <p:txBody>
          <a:bodyPr/>
          <a:lstStyle/>
          <a:p>
            <a:r>
              <a:rPr lang="en-US" dirty="0"/>
              <a:t>For two reasons</a:t>
            </a:r>
            <a:r>
              <a:rPr lang="en-US" dirty="0" smtClean="0"/>
              <a:t>:</a:t>
            </a:r>
            <a:endParaRPr lang="en-US" dirty="0"/>
          </a:p>
          <a:p>
            <a:r>
              <a:rPr lang="en-US" dirty="0"/>
              <a:t>it is easier to work in more than two dimensions with this notation,</a:t>
            </a:r>
          </a:p>
          <a:p>
            <a:r>
              <a:rPr lang="en-US" dirty="0"/>
              <a:t>the vector w will always be normal to the </a:t>
            </a:r>
            <a:r>
              <a:rPr lang="en-US" dirty="0" smtClean="0"/>
              <a:t>hyperplane.</a:t>
            </a:r>
          </a:p>
        </p:txBody>
      </p:sp>
      <p:pic>
        <p:nvPicPr>
          <p:cNvPr id="17410" name="Picture 2" descr="svm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295" y="2862072"/>
            <a:ext cx="546735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0822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TotalTime>
  <Words>3998</Words>
  <Application>Microsoft Office PowerPoint</Application>
  <PresentationFormat>Widescreen</PresentationFormat>
  <Paragraphs>712</Paragraphs>
  <Slides>146</Slides>
  <Notes>2</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146</vt:i4>
      </vt:variant>
    </vt:vector>
  </HeadingPairs>
  <TitlesOfParts>
    <vt:vector size="166" baseType="lpstr">
      <vt:lpstr>DengXian</vt:lpstr>
      <vt:lpstr>SimSun</vt:lpstr>
      <vt:lpstr>SimSun</vt:lpstr>
      <vt:lpstr>Arial</vt:lpstr>
      <vt:lpstr>Calibri</vt:lpstr>
      <vt:lpstr>Calibri Light</vt:lpstr>
      <vt:lpstr>Comic Sans MS</vt:lpstr>
      <vt:lpstr>等线 Light</vt:lpstr>
      <vt:lpstr>Garamond</vt:lpstr>
      <vt:lpstr>GothamRounded-Book</vt:lpstr>
      <vt:lpstr>Hind</vt:lpstr>
      <vt:lpstr>inherit</vt:lpstr>
      <vt:lpstr>Monaco</vt:lpstr>
      <vt:lpstr>Open Sans</vt:lpstr>
      <vt:lpstr>Symbol</vt:lpstr>
      <vt:lpstr>Tahoma</vt:lpstr>
      <vt:lpstr>Times New Roman</vt:lpstr>
      <vt:lpstr>Wingdings</vt:lpstr>
      <vt:lpstr>Office Theme</vt:lpstr>
      <vt:lpstr>Equation</vt:lpstr>
      <vt:lpstr>Statistics</vt:lpstr>
      <vt:lpstr>Types of Variables</vt:lpstr>
      <vt:lpstr>Categorical</vt:lpstr>
      <vt:lpstr>Nominal Variable (Unordered list)</vt:lpstr>
      <vt:lpstr>Ordinal Variable (Ordered list)</vt:lpstr>
      <vt:lpstr>Interval</vt:lpstr>
      <vt:lpstr>Ratio</vt:lpstr>
      <vt:lpstr>Central Location</vt:lpstr>
      <vt:lpstr>Central Location</vt:lpstr>
      <vt:lpstr>Median</vt:lpstr>
      <vt:lpstr>Mode</vt:lpstr>
      <vt:lpstr>Variability or Spread of the Data </vt:lpstr>
      <vt:lpstr>Variability or Spread of the Data </vt:lpstr>
      <vt:lpstr>Variability or Spread of the Data </vt:lpstr>
      <vt:lpstr>Quartiles, Deciles, Percentiles, and Quantiles</vt:lpstr>
      <vt:lpstr>Quartiles</vt:lpstr>
      <vt:lpstr>Quartiles</vt:lpstr>
      <vt:lpstr>Normal Distribution</vt:lpstr>
      <vt:lpstr>Normal Distribution</vt:lpstr>
      <vt:lpstr>Normal Distribution</vt:lpstr>
      <vt:lpstr>Normal Distribution</vt:lpstr>
      <vt:lpstr>Standard Normal Model</vt:lpstr>
      <vt:lpstr>Normal Distribution</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Normal Distribution</vt:lpstr>
      <vt:lpstr>Normal Distribution</vt:lpstr>
      <vt:lpstr>Normal Distribution</vt:lpstr>
      <vt:lpstr>Feature Scaling  </vt:lpstr>
      <vt:lpstr>PowerPoint Presentation</vt:lpstr>
      <vt:lpstr>PowerPoint Presentation</vt:lpstr>
      <vt:lpstr>Feature Scaling  </vt:lpstr>
      <vt:lpstr>Feature Scaling</vt:lpstr>
      <vt:lpstr>Feature Scaling</vt:lpstr>
      <vt:lpstr>Simple Linear Regression</vt:lpstr>
      <vt:lpstr>Simple Linear Regression</vt:lpstr>
      <vt:lpstr>Types of Relationships</vt:lpstr>
      <vt:lpstr>Types of Relationships</vt:lpstr>
      <vt:lpstr>PowerPoint Presentation</vt:lpstr>
      <vt:lpstr>PowerPoint Presentation</vt:lpstr>
      <vt:lpstr>PowerPoint Presentation</vt:lpstr>
      <vt:lpstr>PowerPoint Presentation</vt:lpstr>
      <vt:lpstr>Types of Relationships</vt:lpstr>
      <vt:lpstr>What is the "Best Fitting Line"? </vt:lpstr>
      <vt:lpstr>What is the "Best Fitting Line"? </vt:lpstr>
      <vt:lpstr>What is the "Best Fitting Line"?</vt:lpstr>
      <vt:lpstr>What is the "Best Fitting Line"?</vt:lpstr>
      <vt:lpstr>What is the "Best Fitting Line"?</vt:lpstr>
      <vt:lpstr>What is the "Best Fitting Line"?</vt:lpstr>
      <vt:lpstr>Slope and Intercept calculation</vt:lpstr>
      <vt:lpstr>How to Find a Linear Regression Equation: Steps </vt:lpstr>
      <vt:lpstr>How to Find a Linear Regression Equation: Steps </vt:lpstr>
      <vt:lpstr>How to Find a Linear Regression Equation: Steps </vt:lpstr>
      <vt:lpstr>How to Find a Linear Regression Equation: Steps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Regression</vt:lpstr>
      <vt:lpstr>Support Vector Regression</vt:lpstr>
      <vt:lpstr>Support Vector Regression</vt:lpstr>
      <vt:lpstr> What is the goal of the Support Vector Machine (SVM)? </vt:lpstr>
      <vt:lpstr>PowerPoint Presentation</vt:lpstr>
      <vt:lpstr>SVM</vt:lpstr>
      <vt:lpstr>What is a separating hyperplane? </vt:lpstr>
      <vt:lpstr>If it is just a line, why do we call it an hyperplane ? </vt:lpstr>
      <vt:lpstr>What is the optimal separating hyperplane? </vt:lpstr>
      <vt:lpstr>Optimal Hyperplane</vt:lpstr>
      <vt:lpstr> What is the margin and how does it help choosing the optimal hyperplane? </vt:lpstr>
      <vt:lpstr>Optimal Hyperplane</vt:lpstr>
      <vt:lpstr> What is a vector? </vt:lpstr>
      <vt:lpstr> The magnitude </vt:lpstr>
      <vt:lpstr>The direction </vt:lpstr>
      <vt:lpstr>Computing the direction vector </vt:lpstr>
      <vt:lpstr>The sum of two vectors </vt:lpstr>
      <vt:lpstr>Third Vector </vt:lpstr>
      <vt:lpstr>The difference between two vectors </vt:lpstr>
      <vt:lpstr>The difference between two vectors </vt:lpstr>
      <vt:lpstr>The dot product </vt:lpstr>
      <vt:lpstr>PowerPoint Presentation</vt:lpstr>
      <vt:lpstr>PowerPoint Presentation</vt:lpstr>
      <vt:lpstr>PowerPoint Presentation</vt:lpstr>
      <vt:lpstr>The SVM hyperplane </vt:lpstr>
      <vt:lpstr>The SVM hyperplane </vt:lpstr>
      <vt:lpstr>The SVM hyperplane </vt:lpstr>
      <vt:lpstr>The SVM hyperplane </vt:lpstr>
      <vt:lpstr>SVM hyperplane</vt:lpstr>
      <vt:lpstr>PowerPoint Presentation</vt:lpstr>
      <vt:lpstr>SVM Hyperplane</vt:lpstr>
      <vt:lpstr>Optimal hyperplane</vt:lpstr>
      <vt:lpstr>PowerPoint Presentation</vt:lpstr>
      <vt:lpstr>Linear SVM Mathematically</vt:lpstr>
      <vt:lpstr>PowerPoint Presentation</vt:lpstr>
      <vt:lpstr>PowerPoint Presentation</vt:lpstr>
      <vt:lpstr>PowerPoint Presentation</vt:lpstr>
      <vt:lpstr>PowerPoint Presentation</vt:lpstr>
      <vt:lpstr>Soft Margin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Nonlinear SVM - Overview</vt:lpstr>
      <vt:lpstr>Properties of SVM</vt:lpstr>
      <vt:lpstr>SVM Applications</vt:lpstr>
      <vt:lpstr>Application 1: Cancer Classification</vt:lpstr>
      <vt:lpstr>Weakness of SVM</vt:lpstr>
      <vt:lpstr>Application 2: Text Categorization</vt:lpstr>
      <vt:lpstr>PowerPoint Presentation</vt:lpstr>
      <vt:lpstr>Text Categorization using SVM</vt:lpstr>
      <vt:lpstr>Some Issues</vt:lpstr>
      <vt:lpstr>Decision Tree Regression </vt:lpstr>
      <vt:lpstr>Decision Tree Regression</vt:lpstr>
      <vt:lpstr>Decision Tree Regression</vt:lpstr>
      <vt:lpstr>Decision Tree Regression</vt:lpstr>
      <vt:lpstr>Decision Tree Regression</vt:lpstr>
      <vt:lpstr>Decision Tree Regression</vt:lpstr>
      <vt:lpstr>Decision Tree Regression Compute the entropy for the weather data set:</vt:lpstr>
      <vt:lpstr>Decision Tree Regression For every feature calculate the entropy and information gain</vt:lpstr>
      <vt:lpstr>Pick the highest gain attribute.</vt:lpstr>
      <vt:lpstr>So our root node is Outlook.</vt:lpstr>
      <vt:lpstr> Repeat the same thing for sub-trees till we get the tree. </vt:lpstr>
      <vt:lpstr>Final Decision Tree</vt:lpstr>
      <vt:lpstr>Logistic Regression </vt:lpstr>
      <vt:lpstr>Logistic Regression </vt:lpstr>
      <vt:lpstr>Example</vt:lpstr>
      <vt:lpstr>Logistic Regression </vt:lpstr>
      <vt:lpstr>Logistic Regression </vt:lpstr>
      <vt:lpstr>Logistic Regression </vt:lpstr>
      <vt:lpstr>Logistic Regression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Parameswari Bala</dc:creator>
  <cp:lastModifiedBy>Parameswari Bala</cp:lastModifiedBy>
  <cp:revision>265</cp:revision>
  <dcterms:created xsi:type="dcterms:W3CDTF">2018-01-17T15:04:07Z</dcterms:created>
  <dcterms:modified xsi:type="dcterms:W3CDTF">2018-04-12T04:17:30Z</dcterms:modified>
</cp:coreProperties>
</file>